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70" r:id="rId2"/>
    <p:sldId id="260" r:id="rId3"/>
    <p:sldId id="261" r:id="rId4"/>
    <p:sldId id="269" r:id="rId5"/>
    <p:sldId id="256" r:id="rId6"/>
    <p:sldId id="257" r:id="rId7"/>
    <p:sldId id="258" r:id="rId8"/>
    <p:sldId id="259" r:id="rId9"/>
    <p:sldId id="271" r:id="rId10"/>
    <p:sldId id="262" r:id="rId11"/>
    <p:sldId id="263" r:id="rId12"/>
    <p:sldId id="264" r:id="rId13"/>
    <p:sldId id="265" r:id="rId14"/>
    <p:sldId id="266"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1"/>
    <p:restoredTop sz="94675"/>
  </p:normalViewPr>
  <p:slideViewPr>
    <p:cSldViewPr snapToGrid="0" snapToObjects="1">
      <p:cViewPr varScale="1">
        <p:scale>
          <a:sx n="148" d="100"/>
          <a:sy n="148" d="100"/>
        </p:scale>
        <p:origin x="20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F5968-C023-0E4E-86C1-DFA7E4F8AD57}" type="datetimeFigureOut">
              <a:rPr lang="en-US" smtClean="0"/>
              <a:t>6/18/21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3FA8C7-FA84-7640-B8C7-3C497BB7C725}" type="slidenum">
              <a:rPr lang="en-US" smtClean="0"/>
              <a:t>‹#›</a:t>
            </a:fld>
            <a:endParaRPr lang="en-US"/>
          </a:p>
        </p:txBody>
      </p:sp>
    </p:spTree>
    <p:extLst>
      <p:ext uri="{BB962C8B-B14F-4D97-AF65-F5344CB8AC3E}">
        <p14:creationId xmlns:p14="http://schemas.microsoft.com/office/powerpoint/2010/main" val="3149893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Farmers</a:t>
            </a:r>
            <a:r>
              <a:rPr lang="pt-PT" dirty="0"/>
              <a:t> </a:t>
            </a:r>
            <a:r>
              <a:rPr lang="pt-PT" dirty="0" err="1"/>
              <a:t>Market</a:t>
            </a:r>
            <a:r>
              <a:rPr lang="pt-PT" dirty="0"/>
              <a:t> for </a:t>
            </a:r>
            <a:r>
              <a:rPr lang="pt-PT" dirty="0" err="1"/>
              <a:t>producers</a:t>
            </a:r>
            <a:r>
              <a:rPr lang="pt-PT" dirty="0"/>
              <a:t> </a:t>
            </a:r>
            <a:r>
              <a:rPr lang="en-GB" dirty="0"/>
              <a:t>– 30 – 50 miles radius </a:t>
            </a:r>
          </a:p>
          <a:p>
            <a:r>
              <a:rPr lang="en-GB" dirty="0"/>
              <a:t>Full basket offering</a:t>
            </a:r>
          </a:p>
          <a:p>
            <a:r>
              <a:rPr lang="en-GB" dirty="0"/>
              <a:t>No street food sellers to encourage trade into high street</a:t>
            </a:r>
          </a:p>
          <a:p>
            <a:r>
              <a:rPr lang="en-GB" dirty="0"/>
              <a:t>Offer butcher etc a stall as first option to take care of local suppliers. Ditto Henley Ice cream etc</a:t>
            </a:r>
          </a:p>
          <a:p>
            <a:r>
              <a:rPr lang="en-GB" dirty="0"/>
              <a:t>Vintage market to be organised by Frankie from Henley Vintage</a:t>
            </a:r>
          </a:p>
          <a:p>
            <a:endParaRPr lang="pt-PT" dirty="0"/>
          </a:p>
          <a:p>
            <a:endParaRPr lang="pt-PT" dirty="0"/>
          </a:p>
          <a:p>
            <a:r>
              <a:rPr lang="pt-PT" dirty="0" err="1"/>
              <a:t>Guidlhall</a:t>
            </a:r>
            <a:r>
              <a:rPr lang="pt-PT" dirty="0"/>
              <a:t> </a:t>
            </a:r>
            <a:r>
              <a:rPr lang="pt-PT" dirty="0" err="1"/>
              <a:t>venue</a:t>
            </a:r>
            <a:r>
              <a:rPr lang="pt-PT" dirty="0"/>
              <a:t> </a:t>
            </a:r>
            <a:r>
              <a:rPr lang="pt-PT" dirty="0" err="1"/>
              <a:t>this</a:t>
            </a:r>
            <a:r>
              <a:rPr lang="pt-PT" dirty="0"/>
              <a:t> </a:t>
            </a:r>
            <a:r>
              <a:rPr lang="pt-PT" dirty="0" err="1"/>
              <a:t>could</a:t>
            </a:r>
            <a:r>
              <a:rPr lang="pt-PT" dirty="0"/>
              <a:t> </a:t>
            </a:r>
            <a:r>
              <a:rPr lang="pt-PT" dirty="0" err="1"/>
              <a:t>under</a:t>
            </a:r>
            <a:r>
              <a:rPr lang="pt-PT" dirty="0"/>
              <a:t> </a:t>
            </a:r>
            <a:r>
              <a:rPr lang="pt-PT" dirty="0" err="1"/>
              <a:t>consultation</a:t>
            </a:r>
            <a:r>
              <a:rPr lang="pt-PT" dirty="0"/>
              <a:t> </a:t>
            </a:r>
            <a:r>
              <a:rPr lang="pt-PT" dirty="0" err="1"/>
              <a:t>then</a:t>
            </a:r>
            <a:r>
              <a:rPr lang="pt-PT" dirty="0"/>
              <a:t> </a:t>
            </a:r>
            <a:r>
              <a:rPr lang="pt-PT" dirty="0" err="1"/>
              <a:t>be</a:t>
            </a:r>
            <a:r>
              <a:rPr lang="pt-PT" dirty="0"/>
              <a:t> </a:t>
            </a:r>
            <a:r>
              <a:rPr lang="pt-PT" dirty="0" err="1"/>
              <a:t>extended</a:t>
            </a:r>
            <a:r>
              <a:rPr lang="pt-PT" dirty="0"/>
              <a:t> to </a:t>
            </a:r>
            <a:r>
              <a:rPr lang="pt-PT" dirty="0" err="1"/>
              <a:t>the</a:t>
            </a:r>
            <a:r>
              <a:rPr lang="pt-PT" dirty="0"/>
              <a:t> </a:t>
            </a:r>
            <a:r>
              <a:rPr lang="pt-PT" dirty="0" err="1"/>
              <a:t>market</a:t>
            </a:r>
            <a:r>
              <a:rPr lang="pt-PT" dirty="0"/>
              <a:t> cross </a:t>
            </a:r>
            <a:r>
              <a:rPr lang="pt-PT" dirty="0" err="1"/>
              <a:t>and</a:t>
            </a:r>
            <a:r>
              <a:rPr lang="pt-PT" dirty="0"/>
              <a:t> </a:t>
            </a:r>
            <a:r>
              <a:rPr lang="pt-PT" dirty="0" err="1"/>
              <a:t>old</a:t>
            </a:r>
            <a:r>
              <a:rPr lang="pt-PT" dirty="0"/>
              <a:t> </a:t>
            </a:r>
            <a:r>
              <a:rPr lang="pt-PT" dirty="0" err="1"/>
              <a:t>market</a:t>
            </a:r>
            <a:r>
              <a:rPr lang="pt-PT" dirty="0"/>
              <a:t> </a:t>
            </a:r>
            <a:r>
              <a:rPr lang="pt-PT" dirty="0" err="1"/>
              <a:t>area</a:t>
            </a:r>
            <a:r>
              <a:rPr lang="pt-PT" dirty="0"/>
              <a:t> </a:t>
            </a:r>
            <a:r>
              <a:rPr lang="pt-PT" dirty="0" err="1"/>
              <a:t>on</a:t>
            </a:r>
            <a:r>
              <a:rPr lang="pt-PT" dirty="0"/>
              <a:t> </a:t>
            </a:r>
            <a:r>
              <a:rPr lang="pt-PT" dirty="0" err="1"/>
              <a:t>one</a:t>
            </a:r>
            <a:r>
              <a:rPr lang="pt-PT" dirty="0"/>
              <a:t> </a:t>
            </a:r>
            <a:r>
              <a:rPr lang="pt-PT" dirty="0" err="1"/>
              <a:t>side</a:t>
            </a:r>
            <a:r>
              <a:rPr lang="pt-PT" dirty="0"/>
              <a:t> </a:t>
            </a:r>
            <a:r>
              <a:rPr lang="pt-PT" dirty="0" err="1"/>
              <a:t>of</a:t>
            </a:r>
            <a:r>
              <a:rPr lang="pt-PT" dirty="0"/>
              <a:t> </a:t>
            </a:r>
            <a:r>
              <a:rPr lang="pt-PT" dirty="0" err="1"/>
              <a:t>the</a:t>
            </a:r>
            <a:r>
              <a:rPr lang="pt-PT" dirty="0"/>
              <a:t> </a:t>
            </a:r>
            <a:r>
              <a:rPr lang="pt-PT" dirty="0" err="1"/>
              <a:t>road</a:t>
            </a:r>
            <a:r>
              <a:rPr lang="pt-PT" dirty="0"/>
              <a:t> </a:t>
            </a:r>
            <a:r>
              <a:rPr lang="pt-PT" dirty="0" err="1"/>
              <a:t>up</a:t>
            </a:r>
            <a:r>
              <a:rPr lang="pt-PT" dirty="0"/>
              <a:t> </a:t>
            </a:r>
            <a:r>
              <a:rPr lang="pt-PT" dirty="0" err="1"/>
              <a:t>until</a:t>
            </a:r>
            <a:r>
              <a:rPr lang="pt-PT" dirty="0"/>
              <a:t> </a:t>
            </a:r>
            <a:r>
              <a:rPr lang="pt-PT" dirty="0" err="1"/>
              <a:t>the</a:t>
            </a:r>
            <a:r>
              <a:rPr lang="pt-PT" dirty="0"/>
              <a:t> </a:t>
            </a:r>
            <a:r>
              <a:rPr lang="pt-PT" dirty="0" err="1"/>
              <a:t>Three</a:t>
            </a:r>
            <a:r>
              <a:rPr lang="pt-PT" dirty="0"/>
              <a:t> </a:t>
            </a:r>
            <a:r>
              <a:rPr lang="pt-PT" dirty="0" err="1"/>
              <a:t>Tuns</a:t>
            </a:r>
            <a:r>
              <a:rPr lang="pt-PT" dirty="0"/>
              <a:t>. </a:t>
            </a:r>
            <a:r>
              <a:rPr lang="pt-PT" dirty="0" err="1"/>
              <a:t>But</a:t>
            </a:r>
            <a:r>
              <a:rPr lang="pt-PT" dirty="0"/>
              <a:t> </a:t>
            </a:r>
            <a:r>
              <a:rPr lang="pt-PT" dirty="0" err="1"/>
              <a:t>only</a:t>
            </a:r>
            <a:r>
              <a:rPr lang="pt-PT" dirty="0"/>
              <a:t> </a:t>
            </a:r>
            <a:r>
              <a:rPr lang="pt-PT" dirty="0" err="1"/>
              <a:t>after</a:t>
            </a:r>
            <a:r>
              <a:rPr lang="pt-PT" dirty="0"/>
              <a:t> </a:t>
            </a:r>
            <a:r>
              <a:rPr lang="pt-PT" dirty="0" err="1"/>
              <a:t>initial</a:t>
            </a:r>
            <a:r>
              <a:rPr lang="pt-PT" dirty="0"/>
              <a:t> </a:t>
            </a:r>
            <a:r>
              <a:rPr lang="pt-PT" dirty="0" err="1"/>
              <a:t>success</a:t>
            </a:r>
            <a:r>
              <a:rPr lang="pt-PT" dirty="0"/>
              <a:t> </a:t>
            </a:r>
            <a:r>
              <a:rPr lang="pt-PT" dirty="0" err="1"/>
              <a:t>and</a:t>
            </a:r>
            <a:r>
              <a:rPr lang="pt-PT" dirty="0"/>
              <a:t> parking are </a:t>
            </a:r>
            <a:r>
              <a:rPr lang="pt-PT" dirty="0" err="1"/>
              <a:t>addressed</a:t>
            </a:r>
            <a:r>
              <a:rPr lang="pt-PT" dirty="0"/>
              <a:t>.</a:t>
            </a:r>
          </a:p>
          <a:p>
            <a:endParaRPr lang="pt-PT" dirty="0"/>
          </a:p>
          <a:p>
            <a:r>
              <a:rPr lang="pt-PT" dirty="0"/>
              <a:t>Memorial Hall </a:t>
            </a:r>
            <a:r>
              <a:rPr lang="pt-PT" dirty="0" err="1"/>
              <a:t>venue</a:t>
            </a:r>
            <a:r>
              <a:rPr lang="pt-PT" dirty="0"/>
              <a:t> </a:t>
            </a:r>
            <a:r>
              <a:rPr lang="pt-PT" dirty="0" err="1"/>
              <a:t>this</a:t>
            </a:r>
            <a:r>
              <a:rPr lang="pt-PT" dirty="0"/>
              <a:t> </a:t>
            </a:r>
            <a:r>
              <a:rPr lang="pt-PT" dirty="0" err="1"/>
              <a:t>possibly</a:t>
            </a:r>
            <a:r>
              <a:rPr lang="pt-PT" dirty="0"/>
              <a:t> as a </a:t>
            </a:r>
            <a:r>
              <a:rPr lang="pt-PT" dirty="0" err="1"/>
              <a:t>wet</a:t>
            </a:r>
            <a:r>
              <a:rPr lang="pt-PT" dirty="0"/>
              <a:t> </a:t>
            </a:r>
            <a:r>
              <a:rPr lang="pt-PT" dirty="0" err="1"/>
              <a:t>weather</a:t>
            </a:r>
            <a:r>
              <a:rPr lang="pt-PT" dirty="0"/>
              <a:t> </a:t>
            </a:r>
            <a:r>
              <a:rPr lang="pt-PT" dirty="0" err="1"/>
              <a:t>alternative</a:t>
            </a:r>
            <a:r>
              <a:rPr lang="pt-PT" dirty="0"/>
              <a:t> </a:t>
            </a:r>
            <a:r>
              <a:rPr lang="pt-PT" dirty="0" err="1"/>
              <a:t>anyway</a:t>
            </a:r>
            <a:endParaRPr lang="pt-PT" dirty="0"/>
          </a:p>
          <a:p>
            <a:endParaRPr lang="pt-PT" dirty="0"/>
          </a:p>
          <a:p>
            <a:r>
              <a:rPr lang="pt-PT" dirty="0" err="1"/>
              <a:t>School</a:t>
            </a:r>
            <a:r>
              <a:rPr lang="pt-PT" dirty="0"/>
              <a:t> Weekends &amp; </a:t>
            </a:r>
            <a:r>
              <a:rPr lang="pt-PT" dirty="0" err="1"/>
              <a:t>school</a:t>
            </a:r>
            <a:r>
              <a:rPr lang="pt-PT" dirty="0"/>
              <a:t> </a:t>
            </a:r>
            <a:r>
              <a:rPr lang="pt-PT" dirty="0" err="1"/>
              <a:t>holidays</a:t>
            </a:r>
            <a:r>
              <a:rPr lang="pt-PT" dirty="0"/>
              <a:t> </a:t>
            </a:r>
            <a:r>
              <a:rPr lang="pt-PT" dirty="0" err="1"/>
              <a:t>only</a:t>
            </a:r>
            <a:r>
              <a:rPr lang="pt-PT" dirty="0"/>
              <a:t> – </a:t>
            </a:r>
            <a:r>
              <a:rPr lang="pt-PT" dirty="0" err="1"/>
              <a:t>almost</a:t>
            </a:r>
            <a:r>
              <a:rPr lang="pt-PT" dirty="0"/>
              <a:t> </a:t>
            </a:r>
            <a:r>
              <a:rPr lang="pt-PT" dirty="0" err="1"/>
              <a:t>impossible</a:t>
            </a:r>
            <a:r>
              <a:rPr lang="pt-PT" dirty="0"/>
              <a:t> to </a:t>
            </a:r>
            <a:r>
              <a:rPr lang="pt-PT" dirty="0" err="1"/>
              <a:t>have</a:t>
            </a:r>
            <a:r>
              <a:rPr lang="pt-PT" dirty="0"/>
              <a:t> a </a:t>
            </a:r>
            <a:r>
              <a:rPr lang="pt-PT" dirty="0" err="1"/>
              <a:t>professional</a:t>
            </a:r>
            <a:r>
              <a:rPr lang="pt-PT" dirty="0"/>
              <a:t> </a:t>
            </a:r>
            <a:r>
              <a:rPr lang="pt-PT" dirty="0" err="1"/>
              <a:t>compnay</a:t>
            </a:r>
            <a:r>
              <a:rPr lang="pt-PT" dirty="0"/>
              <a:t> </a:t>
            </a:r>
            <a:r>
              <a:rPr lang="pt-PT" dirty="0" err="1"/>
              <a:t>organsie</a:t>
            </a:r>
            <a:r>
              <a:rPr lang="pt-PT" dirty="0"/>
              <a:t> </a:t>
            </a:r>
            <a:r>
              <a:rPr lang="pt-PT" dirty="0" err="1"/>
              <a:t>at</a:t>
            </a:r>
            <a:r>
              <a:rPr lang="pt-PT" dirty="0"/>
              <a:t> </a:t>
            </a:r>
            <a:r>
              <a:rPr lang="pt-PT" dirty="0" err="1"/>
              <a:t>the</a:t>
            </a:r>
            <a:r>
              <a:rPr lang="pt-PT" dirty="0"/>
              <a:t> weekends</a:t>
            </a:r>
          </a:p>
          <a:p>
            <a:endParaRPr lang="pt-PT" dirty="0"/>
          </a:p>
          <a:p>
            <a:r>
              <a:rPr lang="pt-PT" dirty="0" err="1"/>
              <a:t>Buckly</a:t>
            </a:r>
            <a:r>
              <a:rPr lang="pt-PT" dirty="0"/>
              <a:t> Green </a:t>
            </a:r>
            <a:r>
              <a:rPr lang="pt-PT" dirty="0" err="1"/>
              <a:t>probably</a:t>
            </a:r>
            <a:r>
              <a:rPr lang="pt-PT" dirty="0"/>
              <a:t> too </a:t>
            </a:r>
            <a:r>
              <a:rPr lang="pt-PT" dirty="0" err="1"/>
              <a:t>far</a:t>
            </a:r>
            <a:r>
              <a:rPr lang="pt-PT" dirty="0"/>
              <a:t> out. </a:t>
            </a:r>
            <a:r>
              <a:rPr lang="pt-PT" dirty="0" err="1"/>
              <a:t>But</a:t>
            </a:r>
            <a:r>
              <a:rPr lang="pt-PT" dirty="0"/>
              <a:t> a </a:t>
            </a:r>
            <a:r>
              <a:rPr lang="pt-PT" dirty="0" err="1"/>
              <a:t>thought</a:t>
            </a:r>
            <a:r>
              <a:rPr lang="pt-PT" dirty="0"/>
              <a:t>?</a:t>
            </a:r>
          </a:p>
          <a:p>
            <a:endParaRPr lang="pt-PT" dirty="0"/>
          </a:p>
          <a:p>
            <a:endParaRPr lang="en-US" dirty="0"/>
          </a:p>
        </p:txBody>
      </p:sp>
      <p:sp>
        <p:nvSpPr>
          <p:cNvPr id="4" name="Slide Number Placeholder 3"/>
          <p:cNvSpPr>
            <a:spLocks noGrp="1"/>
          </p:cNvSpPr>
          <p:nvPr>
            <p:ph type="sldNum" sz="quarter" idx="5"/>
          </p:nvPr>
        </p:nvSpPr>
        <p:spPr/>
        <p:txBody>
          <a:bodyPr/>
          <a:lstStyle/>
          <a:p>
            <a:fld id="{D63FA8C7-FA84-7640-B8C7-3C497BB7C725}" type="slidenum">
              <a:rPr lang="en-US" smtClean="0"/>
              <a:t>11</a:t>
            </a:fld>
            <a:endParaRPr lang="en-US"/>
          </a:p>
        </p:txBody>
      </p:sp>
    </p:spTree>
    <p:extLst>
      <p:ext uri="{BB962C8B-B14F-4D97-AF65-F5344CB8AC3E}">
        <p14:creationId xmlns:p14="http://schemas.microsoft.com/office/powerpoint/2010/main" val="163468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Boffey</a:t>
            </a:r>
            <a:endParaRPr lang="pt-PT" dirty="0"/>
          </a:p>
          <a:p>
            <a:endParaRPr lang="pt-PT" dirty="0"/>
          </a:p>
          <a:p>
            <a:r>
              <a:rPr lang="pt-PT" dirty="0" err="1"/>
              <a:t>Very</a:t>
            </a:r>
            <a:r>
              <a:rPr lang="pt-PT" dirty="0"/>
              <a:t> </a:t>
            </a:r>
            <a:r>
              <a:rPr lang="pt-PT" dirty="0" err="1"/>
              <a:t>busy</a:t>
            </a:r>
            <a:r>
              <a:rPr lang="pt-PT" dirty="0"/>
              <a:t>. </a:t>
            </a:r>
            <a:r>
              <a:rPr lang="pt-PT" dirty="0" err="1"/>
              <a:t>Not</a:t>
            </a:r>
            <a:r>
              <a:rPr lang="pt-PT" dirty="0"/>
              <a:t> </a:t>
            </a:r>
            <a:r>
              <a:rPr lang="pt-PT" dirty="0" err="1"/>
              <a:t>keen</a:t>
            </a:r>
            <a:r>
              <a:rPr lang="pt-PT" dirty="0"/>
              <a:t>, </a:t>
            </a:r>
            <a:r>
              <a:rPr lang="pt-PT" dirty="0" err="1"/>
              <a:t>after</a:t>
            </a:r>
            <a:r>
              <a:rPr lang="pt-PT" dirty="0"/>
              <a:t> </a:t>
            </a:r>
            <a:r>
              <a:rPr lang="pt-PT" dirty="0" err="1"/>
              <a:t>lengthy</a:t>
            </a:r>
            <a:r>
              <a:rPr lang="pt-PT" dirty="0"/>
              <a:t> </a:t>
            </a:r>
            <a:r>
              <a:rPr lang="pt-PT" dirty="0" err="1"/>
              <a:t>conversation</a:t>
            </a:r>
            <a:r>
              <a:rPr lang="pt-PT" dirty="0"/>
              <a:t> </a:t>
            </a:r>
            <a:r>
              <a:rPr lang="pt-PT" dirty="0" err="1"/>
              <a:t>may</a:t>
            </a:r>
            <a:r>
              <a:rPr lang="pt-PT" dirty="0"/>
              <a:t> </a:t>
            </a:r>
            <a:r>
              <a:rPr lang="pt-PT" dirty="0" err="1"/>
              <a:t>be</a:t>
            </a:r>
            <a:r>
              <a:rPr lang="pt-PT" dirty="0"/>
              <a:t> </a:t>
            </a:r>
            <a:r>
              <a:rPr lang="pt-PT" dirty="0" err="1"/>
              <a:t>interested</a:t>
            </a:r>
            <a:r>
              <a:rPr lang="pt-PT" dirty="0"/>
              <a:t> </a:t>
            </a:r>
            <a:r>
              <a:rPr lang="pt-PT" dirty="0" err="1"/>
              <a:t>but</a:t>
            </a:r>
            <a:r>
              <a:rPr lang="pt-PT" dirty="0"/>
              <a:t> </a:t>
            </a:r>
            <a:r>
              <a:rPr lang="pt-PT" dirty="0" err="1"/>
              <a:t>probably</a:t>
            </a:r>
            <a:r>
              <a:rPr lang="pt-PT" dirty="0"/>
              <a:t> </a:t>
            </a:r>
            <a:r>
              <a:rPr lang="pt-PT" dirty="0" err="1"/>
              <a:t>looking</a:t>
            </a:r>
            <a:r>
              <a:rPr lang="pt-PT" dirty="0"/>
              <a:t> for subsidies for </a:t>
            </a:r>
            <a:r>
              <a:rPr lang="pt-PT" dirty="0" err="1"/>
              <a:t>stall</a:t>
            </a:r>
            <a:r>
              <a:rPr lang="pt-PT" dirty="0"/>
              <a:t> </a:t>
            </a:r>
            <a:r>
              <a:rPr lang="pt-PT" dirty="0" err="1"/>
              <a:t>holders</a:t>
            </a:r>
            <a:r>
              <a:rPr lang="pt-PT" dirty="0"/>
              <a:t> to </a:t>
            </a:r>
            <a:r>
              <a:rPr lang="pt-PT" dirty="0" err="1"/>
              <a:t>establish</a:t>
            </a:r>
            <a:r>
              <a:rPr lang="pt-PT" dirty="0"/>
              <a:t> </a:t>
            </a:r>
            <a:r>
              <a:rPr lang="pt-PT" dirty="0" err="1"/>
              <a:t>the</a:t>
            </a:r>
            <a:r>
              <a:rPr lang="pt-PT" dirty="0"/>
              <a:t> </a:t>
            </a:r>
            <a:r>
              <a:rPr lang="pt-PT" dirty="0" err="1"/>
              <a:t>market</a:t>
            </a:r>
            <a:r>
              <a:rPr lang="pt-PT" dirty="0"/>
              <a:t>. </a:t>
            </a:r>
            <a:r>
              <a:rPr lang="pt-PT" dirty="0" err="1"/>
              <a:t>Stall</a:t>
            </a:r>
            <a:r>
              <a:rPr lang="pt-PT" dirty="0"/>
              <a:t> </a:t>
            </a:r>
            <a:r>
              <a:rPr lang="pt-PT" dirty="0" err="1"/>
              <a:t>cost</a:t>
            </a:r>
            <a:r>
              <a:rPr lang="pt-PT" dirty="0"/>
              <a:t> for a </a:t>
            </a:r>
            <a:r>
              <a:rPr lang="pt-PT" dirty="0" err="1"/>
              <a:t>farmers</a:t>
            </a:r>
            <a:r>
              <a:rPr lang="pt-PT" dirty="0"/>
              <a:t> </a:t>
            </a:r>
            <a:r>
              <a:rPr lang="pt-PT" dirty="0" err="1"/>
              <a:t>market</a:t>
            </a:r>
            <a:r>
              <a:rPr lang="pt-PT" dirty="0"/>
              <a:t> via </a:t>
            </a:r>
            <a:r>
              <a:rPr lang="pt-PT" dirty="0" err="1"/>
              <a:t>Boffey</a:t>
            </a:r>
            <a:r>
              <a:rPr lang="pt-PT" dirty="0"/>
              <a:t> £39 per </a:t>
            </a:r>
            <a:r>
              <a:rPr lang="pt-PT" dirty="0" err="1"/>
              <a:t>stall</a:t>
            </a:r>
            <a:r>
              <a:rPr lang="pt-PT" dirty="0"/>
              <a:t>. </a:t>
            </a:r>
          </a:p>
          <a:p>
            <a:endParaRPr lang="pt-PT" dirty="0"/>
          </a:p>
          <a:p>
            <a:endParaRPr lang="en-US" dirty="0"/>
          </a:p>
        </p:txBody>
      </p:sp>
      <p:sp>
        <p:nvSpPr>
          <p:cNvPr id="4" name="Slide Number Placeholder 3"/>
          <p:cNvSpPr>
            <a:spLocks noGrp="1"/>
          </p:cNvSpPr>
          <p:nvPr>
            <p:ph type="sldNum" sz="quarter" idx="5"/>
          </p:nvPr>
        </p:nvSpPr>
        <p:spPr/>
        <p:txBody>
          <a:bodyPr/>
          <a:lstStyle/>
          <a:p>
            <a:fld id="{D63FA8C7-FA84-7640-B8C7-3C497BB7C725}" type="slidenum">
              <a:rPr lang="en-US" smtClean="0"/>
              <a:t>13</a:t>
            </a:fld>
            <a:endParaRPr lang="en-US"/>
          </a:p>
        </p:txBody>
      </p:sp>
    </p:spTree>
    <p:extLst>
      <p:ext uri="{BB962C8B-B14F-4D97-AF65-F5344CB8AC3E}">
        <p14:creationId xmlns:p14="http://schemas.microsoft.com/office/powerpoint/2010/main" val="4174443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Fresh</a:t>
            </a:r>
            <a:r>
              <a:rPr lang="pt-PT" dirty="0"/>
              <a:t> N Local</a:t>
            </a:r>
          </a:p>
          <a:p>
            <a:endParaRPr lang="pt-PT" dirty="0"/>
          </a:p>
          <a:p>
            <a:r>
              <a:rPr lang="pt-PT" dirty="0" err="1"/>
              <a:t>Again</a:t>
            </a:r>
            <a:r>
              <a:rPr lang="pt-PT" dirty="0"/>
              <a:t> </a:t>
            </a:r>
            <a:r>
              <a:rPr lang="pt-PT" dirty="0" err="1"/>
              <a:t>very</a:t>
            </a:r>
            <a:r>
              <a:rPr lang="pt-PT" dirty="0"/>
              <a:t> </a:t>
            </a:r>
            <a:r>
              <a:rPr lang="pt-PT" dirty="0" err="1"/>
              <a:t>busy</a:t>
            </a:r>
            <a:r>
              <a:rPr lang="pt-PT" dirty="0"/>
              <a:t>, </a:t>
            </a:r>
            <a:r>
              <a:rPr lang="pt-PT" dirty="0" err="1"/>
              <a:t>but</a:t>
            </a:r>
            <a:r>
              <a:rPr lang="pt-PT" dirty="0"/>
              <a:t> </a:t>
            </a:r>
            <a:r>
              <a:rPr lang="pt-PT" dirty="0" err="1"/>
              <a:t>may</a:t>
            </a:r>
            <a:r>
              <a:rPr lang="pt-PT" dirty="0"/>
              <a:t> </a:t>
            </a:r>
            <a:r>
              <a:rPr lang="pt-PT" dirty="0" err="1"/>
              <a:t>be</a:t>
            </a:r>
            <a:r>
              <a:rPr lang="pt-PT" dirty="0"/>
              <a:t> </a:t>
            </a:r>
            <a:r>
              <a:rPr lang="pt-PT" dirty="0" err="1"/>
              <a:t>interested</a:t>
            </a:r>
            <a:r>
              <a:rPr lang="pt-PT" dirty="0"/>
              <a:t> </a:t>
            </a:r>
            <a:r>
              <a:rPr lang="pt-PT" dirty="0" err="1"/>
              <a:t>if</a:t>
            </a:r>
            <a:r>
              <a:rPr lang="pt-PT" dirty="0"/>
              <a:t> </a:t>
            </a:r>
            <a:r>
              <a:rPr lang="pt-PT" dirty="0" err="1"/>
              <a:t>we</a:t>
            </a:r>
            <a:r>
              <a:rPr lang="pt-PT" dirty="0"/>
              <a:t> </a:t>
            </a:r>
            <a:r>
              <a:rPr lang="pt-PT" dirty="0" err="1"/>
              <a:t>work</a:t>
            </a:r>
            <a:r>
              <a:rPr lang="pt-PT" dirty="0"/>
              <a:t> </a:t>
            </a:r>
            <a:r>
              <a:rPr lang="pt-PT" dirty="0" err="1"/>
              <a:t>on</a:t>
            </a:r>
            <a:r>
              <a:rPr lang="pt-PT" dirty="0"/>
              <a:t> </a:t>
            </a:r>
            <a:r>
              <a:rPr lang="pt-PT" dirty="0" err="1"/>
              <a:t>the</a:t>
            </a:r>
            <a:r>
              <a:rPr lang="pt-PT" dirty="0"/>
              <a:t> </a:t>
            </a:r>
            <a:r>
              <a:rPr lang="pt-PT" dirty="0" err="1"/>
              <a:t>same</a:t>
            </a:r>
            <a:r>
              <a:rPr lang="pt-PT" dirty="0"/>
              <a:t> </a:t>
            </a:r>
            <a:r>
              <a:rPr lang="pt-PT" dirty="0" err="1"/>
              <a:t>basis</a:t>
            </a:r>
            <a:r>
              <a:rPr lang="pt-PT" dirty="0"/>
              <a:t> </a:t>
            </a:r>
            <a:r>
              <a:rPr lang="pt-PT" dirty="0" err="1"/>
              <a:t>of</a:t>
            </a:r>
            <a:r>
              <a:rPr lang="pt-PT" dirty="0"/>
              <a:t> </a:t>
            </a:r>
            <a:r>
              <a:rPr lang="pt-PT" dirty="0" err="1"/>
              <a:t>Stroud</a:t>
            </a:r>
            <a:r>
              <a:rPr lang="pt-PT" dirty="0"/>
              <a:t>. </a:t>
            </a:r>
            <a:r>
              <a:rPr lang="pt-PT" dirty="0" err="1"/>
              <a:t>The</a:t>
            </a:r>
            <a:r>
              <a:rPr lang="pt-PT" dirty="0"/>
              <a:t> </a:t>
            </a:r>
            <a:r>
              <a:rPr lang="pt-PT" dirty="0" err="1"/>
              <a:t>stall</a:t>
            </a:r>
            <a:r>
              <a:rPr lang="pt-PT" dirty="0"/>
              <a:t> </a:t>
            </a:r>
            <a:r>
              <a:rPr lang="pt-PT" dirty="0" err="1"/>
              <a:t>holders</a:t>
            </a:r>
            <a:r>
              <a:rPr lang="pt-PT" dirty="0"/>
              <a:t> </a:t>
            </a:r>
            <a:r>
              <a:rPr lang="pt-PT" dirty="0" err="1"/>
              <a:t>bring</a:t>
            </a:r>
            <a:r>
              <a:rPr lang="pt-PT" dirty="0"/>
              <a:t> </a:t>
            </a:r>
            <a:r>
              <a:rPr lang="pt-PT" dirty="0" err="1"/>
              <a:t>their</a:t>
            </a:r>
            <a:r>
              <a:rPr lang="pt-PT" dirty="0"/>
              <a:t> </a:t>
            </a:r>
            <a:r>
              <a:rPr lang="pt-PT" dirty="0" err="1"/>
              <a:t>own</a:t>
            </a:r>
            <a:r>
              <a:rPr lang="pt-PT" dirty="0"/>
              <a:t> </a:t>
            </a:r>
            <a:r>
              <a:rPr lang="pt-PT" dirty="0" err="1"/>
              <a:t>gazebos</a:t>
            </a:r>
            <a:r>
              <a:rPr lang="pt-PT" dirty="0"/>
              <a:t> </a:t>
            </a:r>
            <a:r>
              <a:rPr lang="pt-PT" dirty="0" err="1"/>
              <a:t>and</a:t>
            </a:r>
            <a:r>
              <a:rPr lang="pt-PT" dirty="0"/>
              <a:t> </a:t>
            </a:r>
            <a:r>
              <a:rPr lang="pt-PT" dirty="0" err="1"/>
              <a:t>tables</a:t>
            </a:r>
            <a:r>
              <a:rPr lang="pt-PT" dirty="0"/>
              <a:t> </a:t>
            </a:r>
            <a:r>
              <a:rPr lang="pt-PT" dirty="0" err="1"/>
              <a:t>but</a:t>
            </a:r>
            <a:r>
              <a:rPr lang="pt-PT" dirty="0"/>
              <a:t> </a:t>
            </a:r>
            <a:r>
              <a:rPr lang="pt-PT" dirty="0" err="1"/>
              <a:t>this</a:t>
            </a:r>
            <a:r>
              <a:rPr lang="pt-PT" dirty="0"/>
              <a:t> looks </a:t>
            </a:r>
            <a:r>
              <a:rPr lang="pt-PT" dirty="0" err="1"/>
              <a:t>scruffy</a:t>
            </a:r>
            <a:r>
              <a:rPr lang="pt-PT" dirty="0"/>
              <a:t>. </a:t>
            </a:r>
            <a:r>
              <a:rPr lang="pt-PT" dirty="0" err="1"/>
              <a:t>If</a:t>
            </a:r>
            <a:r>
              <a:rPr lang="pt-PT" dirty="0"/>
              <a:t> </a:t>
            </a:r>
            <a:r>
              <a:rPr lang="pt-PT" dirty="0" err="1"/>
              <a:t>we</a:t>
            </a:r>
            <a:r>
              <a:rPr lang="pt-PT" dirty="0"/>
              <a:t> </a:t>
            </a:r>
            <a:r>
              <a:rPr lang="pt-PT" dirty="0" err="1"/>
              <a:t>could</a:t>
            </a:r>
            <a:r>
              <a:rPr lang="pt-PT" dirty="0"/>
              <a:t> </a:t>
            </a:r>
            <a:r>
              <a:rPr lang="pt-PT" dirty="0" err="1"/>
              <a:t>agree</a:t>
            </a:r>
            <a:r>
              <a:rPr lang="pt-PT" dirty="0"/>
              <a:t> to </a:t>
            </a:r>
            <a:r>
              <a:rPr lang="pt-PT" dirty="0" err="1"/>
              <a:t>invest</a:t>
            </a:r>
            <a:r>
              <a:rPr lang="pt-PT" dirty="0"/>
              <a:t> in </a:t>
            </a:r>
            <a:r>
              <a:rPr lang="pt-PT" dirty="0" err="1"/>
              <a:t>the</a:t>
            </a:r>
            <a:r>
              <a:rPr lang="pt-PT" dirty="0"/>
              <a:t> </a:t>
            </a:r>
            <a:r>
              <a:rPr lang="pt-PT" dirty="0" err="1"/>
              <a:t>tables</a:t>
            </a:r>
            <a:r>
              <a:rPr lang="pt-PT" dirty="0"/>
              <a:t> </a:t>
            </a:r>
            <a:r>
              <a:rPr lang="pt-PT" dirty="0" err="1"/>
              <a:t>and</a:t>
            </a:r>
            <a:r>
              <a:rPr lang="pt-PT" dirty="0"/>
              <a:t> </a:t>
            </a:r>
            <a:r>
              <a:rPr lang="pt-PT" dirty="0" err="1"/>
              <a:t>the</a:t>
            </a:r>
            <a:r>
              <a:rPr lang="pt-PT" dirty="0"/>
              <a:t> </a:t>
            </a:r>
            <a:r>
              <a:rPr lang="pt-PT" dirty="0" err="1"/>
              <a:t>gazebos</a:t>
            </a:r>
            <a:r>
              <a:rPr lang="pt-PT" dirty="0"/>
              <a:t> </a:t>
            </a:r>
            <a:r>
              <a:rPr lang="pt-PT" dirty="0" err="1"/>
              <a:t>we</a:t>
            </a:r>
            <a:r>
              <a:rPr lang="pt-PT" dirty="0"/>
              <a:t> </a:t>
            </a:r>
            <a:r>
              <a:rPr lang="pt-PT" dirty="0" err="1"/>
              <a:t>could</a:t>
            </a:r>
            <a:r>
              <a:rPr lang="pt-PT" dirty="0"/>
              <a:t> </a:t>
            </a:r>
            <a:r>
              <a:rPr lang="pt-PT" dirty="0" err="1"/>
              <a:t>brand</a:t>
            </a:r>
            <a:r>
              <a:rPr lang="pt-PT" dirty="0"/>
              <a:t> </a:t>
            </a:r>
            <a:r>
              <a:rPr lang="pt-PT" dirty="0" err="1"/>
              <a:t>the</a:t>
            </a:r>
            <a:r>
              <a:rPr lang="pt-PT" dirty="0"/>
              <a:t> </a:t>
            </a:r>
            <a:r>
              <a:rPr lang="pt-PT" dirty="0" err="1"/>
              <a:t>market</a:t>
            </a:r>
            <a:r>
              <a:rPr lang="pt-PT" dirty="0"/>
              <a:t>, use </a:t>
            </a:r>
            <a:r>
              <a:rPr lang="pt-PT" dirty="0" err="1"/>
              <a:t>it</a:t>
            </a:r>
            <a:r>
              <a:rPr lang="pt-PT" dirty="0"/>
              <a:t> for </a:t>
            </a:r>
            <a:r>
              <a:rPr lang="pt-PT" dirty="0" err="1"/>
              <a:t>both</a:t>
            </a:r>
            <a:r>
              <a:rPr lang="pt-PT" dirty="0"/>
              <a:t> </a:t>
            </a:r>
            <a:r>
              <a:rPr lang="pt-PT" dirty="0" err="1"/>
              <a:t>markets</a:t>
            </a:r>
            <a:r>
              <a:rPr lang="pt-PT" dirty="0"/>
              <a:t>. Charge a </a:t>
            </a:r>
            <a:r>
              <a:rPr lang="pt-PT" dirty="0" err="1"/>
              <a:t>rental</a:t>
            </a:r>
            <a:r>
              <a:rPr lang="pt-PT" dirty="0"/>
              <a:t> </a:t>
            </a:r>
            <a:r>
              <a:rPr lang="pt-PT" dirty="0" err="1"/>
              <a:t>fee</a:t>
            </a:r>
            <a:r>
              <a:rPr lang="pt-PT" dirty="0"/>
              <a:t> </a:t>
            </a:r>
            <a:r>
              <a:rPr lang="pt-PT" dirty="0" err="1"/>
              <a:t>after</a:t>
            </a:r>
            <a:r>
              <a:rPr lang="pt-PT" dirty="0"/>
              <a:t> </a:t>
            </a:r>
            <a:r>
              <a:rPr lang="pt-PT" dirty="0" err="1"/>
              <a:t>year</a:t>
            </a:r>
            <a:r>
              <a:rPr lang="pt-PT" dirty="0"/>
              <a:t> </a:t>
            </a:r>
            <a:r>
              <a:rPr lang="pt-PT" dirty="0" err="1"/>
              <a:t>one</a:t>
            </a:r>
            <a:r>
              <a:rPr lang="pt-PT" dirty="0"/>
              <a:t> </a:t>
            </a:r>
            <a:r>
              <a:rPr lang="pt-PT" dirty="0" err="1"/>
              <a:t>which</a:t>
            </a:r>
            <a:r>
              <a:rPr lang="pt-PT" dirty="0"/>
              <a:t> </a:t>
            </a:r>
            <a:r>
              <a:rPr lang="pt-PT" dirty="0" err="1"/>
              <a:t>would</a:t>
            </a:r>
            <a:r>
              <a:rPr lang="pt-PT" dirty="0"/>
              <a:t> </a:t>
            </a:r>
            <a:r>
              <a:rPr lang="pt-PT" dirty="0" err="1"/>
              <a:t>pay</a:t>
            </a:r>
            <a:r>
              <a:rPr lang="pt-PT" dirty="0"/>
              <a:t> </a:t>
            </a:r>
            <a:r>
              <a:rPr lang="pt-PT" dirty="0" err="1"/>
              <a:t>back</a:t>
            </a:r>
            <a:r>
              <a:rPr lang="pt-PT" dirty="0"/>
              <a:t> </a:t>
            </a:r>
            <a:r>
              <a:rPr lang="pt-PT" dirty="0" err="1"/>
              <a:t>the</a:t>
            </a:r>
            <a:r>
              <a:rPr lang="pt-PT" dirty="0"/>
              <a:t> </a:t>
            </a:r>
            <a:r>
              <a:rPr lang="pt-PT" dirty="0" err="1"/>
              <a:t>cost</a:t>
            </a:r>
            <a:r>
              <a:rPr lang="pt-PT" dirty="0"/>
              <a:t> </a:t>
            </a:r>
          </a:p>
          <a:p>
            <a:endParaRPr lang="pt-PT" dirty="0"/>
          </a:p>
          <a:p>
            <a:endParaRPr lang="en-US" dirty="0"/>
          </a:p>
        </p:txBody>
      </p:sp>
      <p:sp>
        <p:nvSpPr>
          <p:cNvPr id="4" name="Slide Number Placeholder 3"/>
          <p:cNvSpPr>
            <a:spLocks noGrp="1"/>
          </p:cNvSpPr>
          <p:nvPr>
            <p:ph type="sldNum" sz="quarter" idx="5"/>
          </p:nvPr>
        </p:nvSpPr>
        <p:spPr/>
        <p:txBody>
          <a:bodyPr/>
          <a:lstStyle/>
          <a:p>
            <a:fld id="{D63FA8C7-FA84-7640-B8C7-3C497BB7C725}" type="slidenum">
              <a:rPr lang="en-US" smtClean="0"/>
              <a:t>14</a:t>
            </a:fld>
            <a:endParaRPr lang="en-US"/>
          </a:p>
        </p:txBody>
      </p:sp>
    </p:spTree>
    <p:extLst>
      <p:ext uri="{BB962C8B-B14F-4D97-AF65-F5344CB8AC3E}">
        <p14:creationId xmlns:p14="http://schemas.microsoft.com/office/powerpoint/2010/main" val="120323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err="1"/>
              <a:t>Cost</a:t>
            </a:r>
            <a:r>
              <a:rPr lang="pt-PT" dirty="0"/>
              <a:t> per </a:t>
            </a:r>
            <a:r>
              <a:rPr lang="pt-PT" dirty="0" err="1"/>
              <a:t>table</a:t>
            </a:r>
            <a:r>
              <a:rPr lang="pt-PT" dirty="0"/>
              <a:t>. </a:t>
            </a:r>
            <a:r>
              <a:rPr lang="pt-PT" dirty="0" err="1"/>
              <a:t>These</a:t>
            </a:r>
            <a:r>
              <a:rPr lang="pt-PT" dirty="0"/>
              <a:t> </a:t>
            </a:r>
            <a:r>
              <a:rPr lang="pt-PT" dirty="0" err="1"/>
              <a:t>would</a:t>
            </a:r>
            <a:r>
              <a:rPr lang="pt-PT" dirty="0"/>
              <a:t> </a:t>
            </a:r>
            <a:r>
              <a:rPr lang="pt-PT" dirty="0" err="1"/>
              <a:t>be</a:t>
            </a:r>
            <a:r>
              <a:rPr lang="pt-PT" dirty="0"/>
              <a:t> </a:t>
            </a:r>
            <a:r>
              <a:rPr lang="pt-PT" dirty="0" err="1"/>
              <a:t>made</a:t>
            </a:r>
            <a:r>
              <a:rPr lang="pt-PT" dirty="0"/>
              <a:t> </a:t>
            </a:r>
            <a:r>
              <a:rPr lang="pt-PT" dirty="0" err="1"/>
              <a:t>or</a:t>
            </a:r>
            <a:r>
              <a:rPr lang="pt-PT" dirty="0"/>
              <a:t> </a:t>
            </a:r>
            <a:r>
              <a:rPr lang="pt-PT" dirty="0" err="1"/>
              <a:t>we</a:t>
            </a:r>
            <a:r>
              <a:rPr lang="pt-PT" dirty="0"/>
              <a:t> can </a:t>
            </a:r>
            <a:r>
              <a:rPr lang="pt-PT" dirty="0" err="1"/>
              <a:t>have</a:t>
            </a:r>
            <a:r>
              <a:rPr lang="pt-PT" dirty="0"/>
              <a:t> standard </a:t>
            </a:r>
            <a:r>
              <a:rPr lang="pt-PT" dirty="0" err="1"/>
              <a:t>grey</a:t>
            </a:r>
            <a:r>
              <a:rPr lang="pt-PT" dirty="0"/>
              <a:t> </a:t>
            </a:r>
            <a:r>
              <a:rPr lang="pt-PT" dirty="0" err="1"/>
              <a:t>plastic</a:t>
            </a:r>
            <a:r>
              <a:rPr lang="pt-PT" dirty="0"/>
              <a:t> </a:t>
            </a:r>
            <a:r>
              <a:rPr lang="pt-PT" dirty="0" err="1"/>
              <a:t>trestle</a:t>
            </a:r>
            <a:r>
              <a:rPr lang="pt-PT" dirty="0"/>
              <a:t> </a:t>
            </a:r>
            <a:r>
              <a:rPr lang="pt-PT" dirty="0" err="1"/>
              <a:t>which</a:t>
            </a:r>
            <a:r>
              <a:rPr lang="pt-PT" dirty="0"/>
              <a:t> are </a:t>
            </a:r>
            <a:r>
              <a:rPr lang="pt-PT" dirty="0" err="1"/>
              <a:t>less</a:t>
            </a:r>
            <a:r>
              <a:rPr lang="pt-PT" dirty="0"/>
              <a:t> </a:t>
            </a:r>
            <a:r>
              <a:rPr lang="pt-PT" dirty="0" err="1"/>
              <a:t>than</a:t>
            </a:r>
            <a:r>
              <a:rPr lang="pt-PT" dirty="0"/>
              <a:t> £100 </a:t>
            </a:r>
            <a:r>
              <a:rPr lang="pt-PT" dirty="0" err="1"/>
              <a:t>each</a:t>
            </a:r>
            <a:r>
              <a:rPr lang="pt-PT" dirty="0"/>
              <a:t> £250 to </a:t>
            </a:r>
            <a:r>
              <a:rPr lang="pt-PT" dirty="0" err="1"/>
              <a:t>be</a:t>
            </a:r>
            <a:r>
              <a:rPr lang="pt-PT" dirty="0"/>
              <a:t> </a:t>
            </a:r>
            <a:r>
              <a:rPr lang="pt-PT" dirty="0" err="1"/>
              <a:t>made</a:t>
            </a:r>
            <a:r>
              <a:rPr lang="pt-PT" dirty="0"/>
              <a:t> </a:t>
            </a:r>
          </a:p>
          <a:p>
            <a:endParaRPr lang="pt-PT" dirty="0"/>
          </a:p>
          <a:p>
            <a:r>
              <a:rPr lang="pt-PT" dirty="0" err="1"/>
              <a:t>Gazebo</a:t>
            </a:r>
            <a:r>
              <a:rPr lang="pt-PT" dirty="0"/>
              <a:t> 209 no </a:t>
            </a:r>
            <a:r>
              <a:rPr lang="pt-PT" dirty="0" err="1"/>
              <a:t>walls</a:t>
            </a:r>
            <a:r>
              <a:rPr lang="pt-PT" dirty="0"/>
              <a:t>, 338 </a:t>
            </a:r>
            <a:r>
              <a:rPr lang="pt-PT" dirty="0" err="1"/>
              <a:t>with</a:t>
            </a:r>
            <a:r>
              <a:rPr lang="pt-PT" dirty="0"/>
              <a:t> </a:t>
            </a:r>
            <a:r>
              <a:rPr lang="pt-PT" dirty="0" err="1"/>
              <a:t>walls</a:t>
            </a:r>
            <a:r>
              <a:rPr lang="pt-PT" dirty="0"/>
              <a:t>. </a:t>
            </a:r>
          </a:p>
          <a:p>
            <a:endParaRPr lang="pt-PT" dirty="0"/>
          </a:p>
          <a:p>
            <a:r>
              <a:rPr lang="pt-PT" dirty="0"/>
              <a:t>15 </a:t>
            </a:r>
            <a:r>
              <a:rPr lang="pt-PT" dirty="0" err="1"/>
              <a:t>stalls</a:t>
            </a:r>
            <a:r>
              <a:rPr lang="pt-PT" dirty="0"/>
              <a:t> </a:t>
            </a:r>
            <a:r>
              <a:rPr lang="pt-PT" dirty="0" err="1"/>
              <a:t>approx</a:t>
            </a:r>
            <a:r>
              <a:rPr lang="pt-PT" dirty="0"/>
              <a:t> </a:t>
            </a:r>
            <a:r>
              <a:rPr lang="pt-PT" dirty="0" err="1"/>
              <a:t>investment</a:t>
            </a:r>
            <a:r>
              <a:rPr lang="pt-PT" dirty="0"/>
              <a:t> £8820 </a:t>
            </a:r>
            <a:r>
              <a:rPr lang="pt-PT" dirty="0" err="1"/>
              <a:t>on</a:t>
            </a:r>
            <a:r>
              <a:rPr lang="pt-PT" dirty="0"/>
              <a:t> </a:t>
            </a:r>
            <a:r>
              <a:rPr lang="pt-PT" dirty="0" err="1"/>
              <a:t>the</a:t>
            </a:r>
            <a:r>
              <a:rPr lang="pt-PT" dirty="0"/>
              <a:t> top </a:t>
            </a:r>
            <a:r>
              <a:rPr lang="pt-PT" dirty="0" err="1"/>
              <a:t>end</a:t>
            </a:r>
            <a:endParaRPr lang="pt-PT" dirty="0"/>
          </a:p>
          <a:p>
            <a:endParaRPr lang="pt-PT" dirty="0"/>
          </a:p>
          <a:p>
            <a:r>
              <a:rPr lang="pt-PT" dirty="0"/>
              <a:t>24 </a:t>
            </a:r>
            <a:r>
              <a:rPr lang="pt-PT" dirty="0" err="1"/>
              <a:t>markets</a:t>
            </a:r>
            <a:r>
              <a:rPr lang="pt-PT" dirty="0"/>
              <a:t> per </a:t>
            </a:r>
            <a:r>
              <a:rPr lang="pt-PT" dirty="0" err="1"/>
              <a:t>year</a:t>
            </a:r>
            <a:r>
              <a:rPr lang="pt-PT" dirty="0"/>
              <a:t>. X 15 </a:t>
            </a:r>
            <a:r>
              <a:rPr lang="pt-PT" dirty="0" err="1"/>
              <a:t>stalls</a:t>
            </a:r>
            <a:r>
              <a:rPr lang="pt-PT" dirty="0"/>
              <a:t>. X 20 </a:t>
            </a:r>
            <a:r>
              <a:rPr lang="pt-PT" dirty="0" err="1"/>
              <a:t>each</a:t>
            </a:r>
            <a:r>
              <a:rPr lang="pt-PT" dirty="0"/>
              <a:t>. 7200 PA</a:t>
            </a:r>
          </a:p>
          <a:p>
            <a:endParaRPr lang="pt-PT" dirty="0"/>
          </a:p>
          <a:p>
            <a:r>
              <a:rPr lang="pt-PT" dirty="0"/>
              <a:t>No </a:t>
            </a:r>
            <a:r>
              <a:rPr lang="pt-PT" dirty="0" err="1"/>
              <a:t>quotes</a:t>
            </a:r>
            <a:r>
              <a:rPr lang="pt-PT" dirty="0"/>
              <a:t> </a:t>
            </a:r>
            <a:r>
              <a:rPr lang="pt-PT" dirty="0" err="1"/>
              <a:t>or</a:t>
            </a:r>
            <a:r>
              <a:rPr lang="pt-PT" dirty="0"/>
              <a:t> </a:t>
            </a:r>
            <a:r>
              <a:rPr lang="pt-PT" dirty="0" err="1"/>
              <a:t>anything</a:t>
            </a:r>
            <a:r>
              <a:rPr lang="pt-PT" dirty="0"/>
              <a:t>, </a:t>
            </a:r>
            <a:r>
              <a:rPr lang="pt-PT" dirty="0" err="1"/>
              <a:t>just</a:t>
            </a:r>
            <a:r>
              <a:rPr lang="pt-PT" dirty="0"/>
              <a:t> na online </a:t>
            </a:r>
            <a:r>
              <a:rPr lang="pt-PT" dirty="0" err="1"/>
              <a:t>grab</a:t>
            </a:r>
            <a:r>
              <a:rPr lang="pt-PT" dirty="0"/>
              <a:t> for </a:t>
            </a:r>
            <a:r>
              <a:rPr lang="pt-PT" dirty="0" err="1"/>
              <a:t>info</a:t>
            </a:r>
            <a:endParaRPr lang="pt-PT" dirty="0"/>
          </a:p>
          <a:p>
            <a:endParaRPr lang="en-US" dirty="0"/>
          </a:p>
        </p:txBody>
      </p:sp>
      <p:sp>
        <p:nvSpPr>
          <p:cNvPr id="4" name="Slide Number Placeholder 3"/>
          <p:cNvSpPr>
            <a:spLocks noGrp="1"/>
          </p:cNvSpPr>
          <p:nvPr>
            <p:ph type="sldNum" sz="quarter" idx="5"/>
          </p:nvPr>
        </p:nvSpPr>
        <p:spPr/>
        <p:txBody>
          <a:bodyPr/>
          <a:lstStyle/>
          <a:p>
            <a:fld id="{D63FA8C7-FA84-7640-B8C7-3C497BB7C725}" type="slidenum">
              <a:rPr lang="en-US" smtClean="0"/>
              <a:t>15</a:t>
            </a:fld>
            <a:endParaRPr lang="en-US"/>
          </a:p>
        </p:txBody>
      </p:sp>
    </p:spTree>
    <p:extLst>
      <p:ext uri="{BB962C8B-B14F-4D97-AF65-F5344CB8AC3E}">
        <p14:creationId xmlns:p14="http://schemas.microsoft.com/office/powerpoint/2010/main" val="10369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DAF4F-D5C5-E341-9FF9-7FCC982648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B24CC92-DD41-1349-9046-697B3A09A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79D3E8E-5560-274D-A227-005D97226FEB}"/>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5" name="Footer Placeholder 4">
            <a:extLst>
              <a:ext uri="{FF2B5EF4-FFF2-40B4-BE49-F238E27FC236}">
                <a16:creationId xmlns:a16="http://schemas.microsoft.com/office/drawing/2014/main" id="{FBA27371-C72B-A944-BFEC-293B18D5DD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BD0B5-603E-B946-9772-F5AB56287B72}"/>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13158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7748-28CE-AE4A-A17A-0D657E7FC27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F7FC260-EF5B-A54B-81AE-AFFDC8A1A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F546C1-DDB6-A04F-818D-50BCE915AA35}"/>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5" name="Footer Placeholder 4">
            <a:extLst>
              <a:ext uri="{FF2B5EF4-FFF2-40B4-BE49-F238E27FC236}">
                <a16:creationId xmlns:a16="http://schemas.microsoft.com/office/drawing/2014/main" id="{73961A40-4D19-1043-825E-06561AD7E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F1D175-BB2D-D94D-9E32-9F41A77075FA}"/>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357619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298505-4ABC-6341-A002-3A1F3B5FA17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B899497-64AC-5943-BEE6-9EF534C49AB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A25887-5C3E-114F-BCF6-C130230FEA6C}"/>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5" name="Footer Placeholder 4">
            <a:extLst>
              <a:ext uri="{FF2B5EF4-FFF2-40B4-BE49-F238E27FC236}">
                <a16:creationId xmlns:a16="http://schemas.microsoft.com/office/drawing/2014/main" id="{1FE5468D-ABA6-2B43-B289-2F5128EE49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5C6875-0096-E741-8A87-CCEEBD050394}"/>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327215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965C-543F-AB43-886D-F5FFEA1CDF9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B239B3-7395-C847-A1F8-60DA0D2127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321ACA-C19B-ED42-BB22-20FEC9E3450A}"/>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5" name="Footer Placeholder 4">
            <a:extLst>
              <a:ext uri="{FF2B5EF4-FFF2-40B4-BE49-F238E27FC236}">
                <a16:creationId xmlns:a16="http://schemas.microsoft.com/office/drawing/2014/main" id="{210C2F29-A9EF-A347-A07E-7B045C46E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91E63F-B292-9D40-ACCD-B38ECE26822D}"/>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363083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F1E1-64B1-954E-B3A6-247456DA7A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7A30127-F91A-704A-8666-D49C7D7AE3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DD5856F-5FFC-1B4D-8E4F-260AC8076D16}"/>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5" name="Footer Placeholder 4">
            <a:extLst>
              <a:ext uri="{FF2B5EF4-FFF2-40B4-BE49-F238E27FC236}">
                <a16:creationId xmlns:a16="http://schemas.microsoft.com/office/drawing/2014/main" id="{7FC7FE7C-BEC7-0D4B-A0DD-337AE1C63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A24F8-1B30-6642-B488-91A60C0D9D65}"/>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3035170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EEAEB-8034-AA48-9BB6-F88B92E40C6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1AF4FAA-1367-0744-BA2C-9B5E57B709D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991FCDB-3753-6149-9B5A-1A43F877D0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D93C711-A291-1445-A601-ECF431F31227}"/>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6" name="Footer Placeholder 5">
            <a:extLst>
              <a:ext uri="{FF2B5EF4-FFF2-40B4-BE49-F238E27FC236}">
                <a16:creationId xmlns:a16="http://schemas.microsoft.com/office/drawing/2014/main" id="{1F7D9C61-1E44-024F-817C-19D9E1F72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C0C42-BE2C-694A-B0FB-3EAEF0FEBED5}"/>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1939430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2C6E0-BB19-4B4D-813F-24AADAE4447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F511878-DFEC-5941-867F-6F9A6FA4B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66ADD5-F81C-3D44-8B6B-F861C981B07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8BF1F2E-C8F3-6D4E-8080-D43175838D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F16AD52-A3E2-5043-931F-89A67CCBA9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692B044-0347-3A45-8A67-453C0951C7A5}"/>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8" name="Footer Placeholder 7">
            <a:extLst>
              <a:ext uri="{FF2B5EF4-FFF2-40B4-BE49-F238E27FC236}">
                <a16:creationId xmlns:a16="http://schemas.microsoft.com/office/drawing/2014/main" id="{03DC842D-13B2-5342-9509-E31CB0BEE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7E9204-0F50-FE44-A0CD-E2CAFF69FF29}"/>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80456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2BEB-CF32-4E43-BA64-EE8D9C12526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9FEA756-0FB2-A249-9C30-089FDD8D97D4}"/>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4" name="Footer Placeholder 3">
            <a:extLst>
              <a:ext uri="{FF2B5EF4-FFF2-40B4-BE49-F238E27FC236}">
                <a16:creationId xmlns:a16="http://schemas.microsoft.com/office/drawing/2014/main" id="{DCA4135B-DC5C-A842-B40E-4482380299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CB87A1-08AA-D447-BDE5-6943DE2633B9}"/>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232375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850E6-277A-9C47-8C9E-D9BE3FDAE1BA}"/>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3" name="Footer Placeholder 2">
            <a:extLst>
              <a:ext uri="{FF2B5EF4-FFF2-40B4-BE49-F238E27FC236}">
                <a16:creationId xmlns:a16="http://schemas.microsoft.com/office/drawing/2014/main" id="{348FD993-8C1D-FA49-B41C-9F684EA7A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45F809-C034-BD41-9742-E3CD19C6D12B}"/>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348980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CC36-4532-114C-BF4E-E0E1240207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0DAB93-086E-C74A-AD7F-67D96F046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569605E-BDEA-B240-8527-B1A8B81CC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5EBF54-7D72-2343-B2E8-5E64C7E8F9F3}"/>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6" name="Footer Placeholder 5">
            <a:extLst>
              <a:ext uri="{FF2B5EF4-FFF2-40B4-BE49-F238E27FC236}">
                <a16:creationId xmlns:a16="http://schemas.microsoft.com/office/drawing/2014/main" id="{EE026EE1-69A5-8949-BCDD-3AA172996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E5CAAC-684B-5544-8760-E1C7181E3142}"/>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319811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B2D4A-2A31-174C-80E4-145863113F9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E7755E1-4798-A747-97B1-F15CFDBCCE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AAA4A3-FDA3-BA4C-B159-6C283C59C0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802E88-2455-9D45-8125-55F6DEA169DA}"/>
              </a:ext>
            </a:extLst>
          </p:cNvPr>
          <p:cNvSpPr>
            <a:spLocks noGrp="1"/>
          </p:cNvSpPr>
          <p:nvPr>
            <p:ph type="dt" sz="half" idx="10"/>
          </p:nvPr>
        </p:nvSpPr>
        <p:spPr/>
        <p:txBody>
          <a:bodyPr/>
          <a:lstStyle/>
          <a:p>
            <a:fld id="{DDD1F197-3401-714D-BA1F-320FE77442D5}" type="datetimeFigureOut">
              <a:rPr lang="en-US" smtClean="0"/>
              <a:t>6/18/21</a:t>
            </a:fld>
            <a:endParaRPr lang="en-US"/>
          </a:p>
        </p:txBody>
      </p:sp>
      <p:sp>
        <p:nvSpPr>
          <p:cNvPr id="6" name="Footer Placeholder 5">
            <a:extLst>
              <a:ext uri="{FF2B5EF4-FFF2-40B4-BE49-F238E27FC236}">
                <a16:creationId xmlns:a16="http://schemas.microsoft.com/office/drawing/2014/main" id="{557C197E-000C-5540-AF14-CBED3C0DFB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85AADC-F2CD-AC47-B2EC-51F9DFE582FF}"/>
              </a:ext>
            </a:extLst>
          </p:cNvPr>
          <p:cNvSpPr>
            <a:spLocks noGrp="1"/>
          </p:cNvSpPr>
          <p:nvPr>
            <p:ph type="sldNum" sz="quarter" idx="12"/>
          </p:nvPr>
        </p:nvSpPr>
        <p:spPr/>
        <p:txBody>
          <a:bodyPr/>
          <a:lstStyle/>
          <a:p>
            <a:fld id="{9655A651-46AB-4442-B951-D958D5E4210B}" type="slidenum">
              <a:rPr lang="en-US" smtClean="0"/>
              <a:t>‹#›</a:t>
            </a:fld>
            <a:endParaRPr lang="en-US"/>
          </a:p>
        </p:txBody>
      </p:sp>
    </p:spTree>
    <p:extLst>
      <p:ext uri="{BB962C8B-B14F-4D97-AF65-F5344CB8AC3E}">
        <p14:creationId xmlns:p14="http://schemas.microsoft.com/office/powerpoint/2010/main" val="1975451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3E82C-ED5B-D34E-B0EF-BFD36CC115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FE86632-64E2-6448-9467-B75C48F767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3C638FC-2814-714D-8E07-84F971853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1F197-3401-714D-BA1F-320FE77442D5}" type="datetimeFigureOut">
              <a:rPr lang="en-US" smtClean="0"/>
              <a:t>6/18/21</a:t>
            </a:fld>
            <a:endParaRPr lang="en-US"/>
          </a:p>
        </p:txBody>
      </p:sp>
      <p:sp>
        <p:nvSpPr>
          <p:cNvPr id="5" name="Footer Placeholder 4">
            <a:extLst>
              <a:ext uri="{FF2B5EF4-FFF2-40B4-BE49-F238E27FC236}">
                <a16:creationId xmlns:a16="http://schemas.microsoft.com/office/drawing/2014/main" id="{B88C2222-7755-2C42-B564-C84B1C7BB8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07445C-54F9-E44E-AAE2-2D39AB70A4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5A651-46AB-4442-B951-D958D5E4210B}" type="slidenum">
              <a:rPr lang="en-US" smtClean="0"/>
              <a:t>‹#›</a:t>
            </a:fld>
            <a:endParaRPr lang="en-US"/>
          </a:p>
        </p:txBody>
      </p:sp>
    </p:spTree>
    <p:extLst>
      <p:ext uri="{BB962C8B-B14F-4D97-AF65-F5344CB8AC3E}">
        <p14:creationId xmlns:p14="http://schemas.microsoft.com/office/powerpoint/2010/main" val="83883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D5BADCE-158A-E74C-9456-D3AA8A245C58}"/>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E358D97F-F316-DD4B-B770-517EE8006241}"/>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E908CA0B-29AC-1948-B351-EAB4A4367B23}"/>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sp>
        <p:nvSpPr>
          <p:cNvPr id="7" name="TextBox 6">
            <a:extLst>
              <a:ext uri="{FF2B5EF4-FFF2-40B4-BE49-F238E27FC236}">
                <a16:creationId xmlns:a16="http://schemas.microsoft.com/office/drawing/2014/main" id="{02EBA9F2-7AAA-E745-98B0-22EA4108CB16}"/>
              </a:ext>
            </a:extLst>
          </p:cNvPr>
          <p:cNvSpPr txBox="1"/>
          <p:nvPr/>
        </p:nvSpPr>
        <p:spPr>
          <a:xfrm>
            <a:off x="0" y="1714780"/>
            <a:ext cx="12192000" cy="615553"/>
          </a:xfrm>
          <a:prstGeom prst="rect">
            <a:avLst/>
          </a:prstGeom>
          <a:noFill/>
        </p:spPr>
        <p:txBody>
          <a:bodyPr wrap="square" rtlCol="0">
            <a:spAutoFit/>
          </a:bodyPr>
          <a:lstStyle/>
          <a:p>
            <a:pPr algn="ctr"/>
            <a:r>
              <a:rPr lang="en-US" sz="3400" b="1" dirty="0">
                <a:latin typeface="Calibri" panose="020F0502020204030204" pitchFamily="34" charset="0"/>
                <a:cs typeface="Calibri" panose="020F0502020204030204" pitchFamily="34" charset="0"/>
              </a:rPr>
              <a:t>Public Toilets Signs</a:t>
            </a:r>
          </a:p>
        </p:txBody>
      </p:sp>
      <p:pic>
        <p:nvPicPr>
          <p:cNvPr id="9" name="Picture 8" descr="Graphical user interface, text&#10;&#10;Description automatically generated">
            <a:extLst>
              <a:ext uri="{FF2B5EF4-FFF2-40B4-BE49-F238E27FC236}">
                <a16:creationId xmlns:a16="http://schemas.microsoft.com/office/drawing/2014/main" id="{98203F01-1736-AD44-AAB1-9BF0DBB7F8BC}"/>
              </a:ext>
            </a:extLst>
          </p:cNvPr>
          <p:cNvPicPr>
            <a:picLocks noChangeAspect="1"/>
          </p:cNvPicPr>
          <p:nvPr/>
        </p:nvPicPr>
        <p:blipFill>
          <a:blip r:embed="rId3"/>
          <a:stretch>
            <a:fillRect/>
          </a:stretch>
        </p:blipFill>
        <p:spPr>
          <a:xfrm>
            <a:off x="1790386" y="2775503"/>
            <a:ext cx="4841730" cy="3504329"/>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A952673F-228B-F84F-B7B3-0BE294CA0C39}"/>
              </a:ext>
            </a:extLst>
          </p:cNvPr>
          <p:cNvPicPr>
            <a:picLocks noChangeAspect="1"/>
          </p:cNvPicPr>
          <p:nvPr/>
        </p:nvPicPr>
        <p:blipFill>
          <a:blip r:embed="rId4"/>
          <a:stretch>
            <a:fillRect/>
          </a:stretch>
        </p:blipFill>
        <p:spPr>
          <a:xfrm>
            <a:off x="7122920" y="2364060"/>
            <a:ext cx="2912307" cy="4128220"/>
          </a:xfrm>
          <a:prstGeom prst="rect">
            <a:avLst/>
          </a:prstGeom>
        </p:spPr>
      </p:pic>
    </p:spTree>
    <p:extLst>
      <p:ext uri="{BB962C8B-B14F-4D97-AF65-F5344CB8AC3E}">
        <p14:creationId xmlns:p14="http://schemas.microsoft.com/office/powerpoint/2010/main" val="305662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C89BBC48-8186-B54B-9B68-EEEC1B62102B}"/>
              </a:ext>
            </a:extLst>
          </p:cNvPr>
          <p:cNvPicPr>
            <a:picLocks noChangeAspect="1"/>
          </p:cNvPicPr>
          <p:nvPr/>
        </p:nvPicPr>
        <p:blipFill>
          <a:blip r:embed="rId2"/>
          <a:stretch>
            <a:fillRect/>
          </a:stretch>
        </p:blipFill>
        <p:spPr>
          <a:xfrm>
            <a:off x="1285815" y="1317369"/>
            <a:ext cx="9445445" cy="5314302"/>
          </a:xfrm>
          <a:prstGeom prst="rect">
            <a:avLst/>
          </a:prstGeom>
        </p:spPr>
      </p:pic>
      <p:sp>
        <p:nvSpPr>
          <p:cNvPr id="6" name="Title 1">
            <a:extLst>
              <a:ext uri="{FF2B5EF4-FFF2-40B4-BE49-F238E27FC236}">
                <a16:creationId xmlns:a16="http://schemas.microsoft.com/office/drawing/2014/main" id="{A067529B-BB3E-154E-896F-74CEC1E18781}"/>
              </a:ext>
            </a:extLst>
          </p:cNvPr>
          <p:cNvSpPr txBox="1">
            <a:spLocks/>
          </p:cNvSpPr>
          <p:nvPr/>
        </p:nvSpPr>
        <p:spPr>
          <a:xfrm>
            <a:off x="3045368" y="2043663"/>
            <a:ext cx="6105194" cy="20310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FFFFFF"/>
                </a:solidFill>
              </a:rPr>
              <a:t>Re-Launch Henley Market</a:t>
            </a:r>
            <a:endParaRPr lang="pt-PT">
              <a:solidFill>
                <a:srgbClr val="FFFFFF"/>
              </a:solidFill>
            </a:endParaRPr>
          </a:p>
        </p:txBody>
      </p:sp>
      <p:sp>
        <p:nvSpPr>
          <p:cNvPr id="7" name="Subtitle 2">
            <a:extLst>
              <a:ext uri="{FF2B5EF4-FFF2-40B4-BE49-F238E27FC236}">
                <a16:creationId xmlns:a16="http://schemas.microsoft.com/office/drawing/2014/main" id="{8CD6AD84-1D86-5843-9BC2-F389B05EF2C4}"/>
              </a:ext>
            </a:extLst>
          </p:cNvPr>
          <p:cNvSpPr txBox="1">
            <a:spLocks/>
          </p:cNvSpPr>
          <p:nvPr/>
        </p:nvSpPr>
        <p:spPr>
          <a:xfrm>
            <a:off x="3045368" y="4074718"/>
            <a:ext cx="6105194" cy="15945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rgbClr val="FFFFFF"/>
                </a:solidFill>
              </a:rPr>
              <a:t>Mission of Tourism Committee</a:t>
            </a:r>
          </a:p>
          <a:p>
            <a:r>
              <a:rPr lang="en-GB" sz="1800">
                <a:solidFill>
                  <a:srgbClr val="FFFFFF"/>
                </a:solidFill>
              </a:rPr>
              <a:t>To increase quality footfall and revenue for business within the Parish Council boundaries with a focus on the historic high street</a:t>
            </a:r>
            <a:endParaRPr lang="pt-PT" sz="1800" dirty="0">
              <a:solidFill>
                <a:srgbClr val="FFFFFF"/>
              </a:solidFill>
            </a:endParaRPr>
          </a:p>
        </p:txBody>
      </p:sp>
      <p:pic>
        <p:nvPicPr>
          <p:cNvPr id="8" name="Picture 7" descr="A picture containing text&#10;&#10;Description automatically generated">
            <a:extLst>
              <a:ext uri="{FF2B5EF4-FFF2-40B4-BE49-F238E27FC236}">
                <a16:creationId xmlns:a16="http://schemas.microsoft.com/office/drawing/2014/main" id="{B080394B-F2CB-7D47-B810-224EF2019A3B}"/>
              </a:ext>
            </a:extLst>
          </p:cNvPr>
          <p:cNvPicPr>
            <a:picLocks noChangeAspect="1"/>
          </p:cNvPicPr>
          <p:nvPr/>
        </p:nvPicPr>
        <p:blipFill>
          <a:blip r:embed="rId3"/>
          <a:stretch>
            <a:fillRect/>
          </a:stretch>
        </p:blipFill>
        <p:spPr>
          <a:xfrm>
            <a:off x="11183007" y="5841252"/>
            <a:ext cx="608015" cy="790419"/>
          </a:xfrm>
          <a:prstGeom prst="rect">
            <a:avLst/>
          </a:prstGeom>
        </p:spPr>
      </p:pic>
      <p:sp>
        <p:nvSpPr>
          <p:cNvPr id="9" name="TextBox 8">
            <a:extLst>
              <a:ext uri="{FF2B5EF4-FFF2-40B4-BE49-F238E27FC236}">
                <a16:creationId xmlns:a16="http://schemas.microsoft.com/office/drawing/2014/main" id="{B492395E-8639-9042-82DE-56AC4ACACD02}"/>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10" name="TextBox 9">
            <a:extLst>
              <a:ext uri="{FF2B5EF4-FFF2-40B4-BE49-F238E27FC236}">
                <a16:creationId xmlns:a16="http://schemas.microsoft.com/office/drawing/2014/main" id="{09ACAC53-F42B-4A48-AEC0-19D531C6CED5}"/>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spTree>
    <p:extLst>
      <p:ext uri="{BB962C8B-B14F-4D97-AF65-F5344CB8AC3E}">
        <p14:creationId xmlns:p14="http://schemas.microsoft.com/office/powerpoint/2010/main" val="3424640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58C1D0-903A-844A-8024-318113C9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E91F11-4D73-5B43-96D3-4FECD77D4D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D0D22DE-46D9-EA4E-8F6A-C43C23FA7364}"/>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rPr>
              <a:t>Initial Thoughts</a:t>
            </a:r>
            <a:endParaRPr lang="pt-PT" sz="4000">
              <a:solidFill>
                <a:srgbClr val="FFFFFF"/>
              </a:solidFill>
            </a:endParaRPr>
          </a:p>
        </p:txBody>
      </p:sp>
      <p:sp>
        <p:nvSpPr>
          <p:cNvPr id="7" name="Content Placeholder 2">
            <a:extLst>
              <a:ext uri="{FF2B5EF4-FFF2-40B4-BE49-F238E27FC236}">
                <a16:creationId xmlns:a16="http://schemas.microsoft.com/office/drawing/2014/main" id="{CE7B2EFA-784C-2B44-881D-26DFF2D9D85E}"/>
              </a:ext>
            </a:extLst>
          </p:cNvPr>
          <p:cNvSpPr>
            <a:spLocks noGrp="1"/>
          </p:cNvSpPr>
          <p:nvPr>
            <p:ph idx="1"/>
          </p:nvPr>
        </p:nvSpPr>
        <p:spPr>
          <a:xfrm>
            <a:off x="1179226" y="3092969"/>
            <a:ext cx="9833548" cy="3181221"/>
          </a:xfrm>
        </p:spPr>
        <p:txBody>
          <a:bodyPr>
            <a:noAutofit/>
          </a:bodyPr>
          <a:lstStyle/>
          <a:p>
            <a:r>
              <a:rPr lang="en-GB" sz="1900" dirty="0">
                <a:solidFill>
                  <a:srgbClr val="000000"/>
                </a:solidFill>
              </a:rPr>
              <a:t>Twice monthly</a:t>
            </a:r>
          </a:p>
          <a:p>
            <a:pPr lvl="1"/>
            <a:r>
              <a:rPr lang="en-GB" sz="1900" dirty="0">
                <a:solidFill>
                  <a:srgbClr val="000000"/>
                </a:solidFill>
              </a:rPr>
              <a:t>Farmers Market</a:t>
            </a:r>
          </a:p>
          <a:p>
            <a:pPr lvl="1"/>
            <a:r>
              <a:rPr lang="en-GB" sz="1900" dirty="0">
                <a:solidFill>
                  <a:srgbClr val="000000"/>
                </a:solidFill>
              </a:rPr>
              <a:t>Vintage Market</a:t>
            </a:r>
          </a:p>
          <a:p>
            <a:r>
              <a:rPr lang="en-GB" sz="1900" u="sng" dirty="0">
                <a:solidFill>
                  <a:srgbClr val="000000"/>
                </a:solidFill>
              </a:rPr>
              <a:t>Wednesday</a:t>
            </a:r>
            <a:r>
              <a:rPr lang="en-GB" sz="1900" dirty="0">
                <a:solidFill>
                  <a:srgbClr val="000000"/>
                </a:solidFill>
              </a:rPr>
              <a:t> or Tuesday to increase beginning of the week footfall</a:t>
            </a:r>
          </a:p>
          <a:p>
            <a:r>
              <a:rPr lang="en-GB" sz="1900" dirty="0">
                <a:solidFill>
                  <a:srgbClr val="000000"/>
                </a:solidFill>
              </a:rPr>
              <a:t>Location suggestions</a:t>
            </a:r>
            <a:r>
              <a:rPr lang="pt-PT" sz="1900" dirty="0">
                <a:solidFill>
                  <a:srgbClr val="000000"/>
                </a:solidFill>
              </a:rPr>
              <a:t>:</a:t>
            </a:r>
          </a:p>
          <a:p>
            <a:pPr lvl="1"/>
            <a:r>
              <a:rPr lang="pt-PT" sz="1900" dirty="0">
                <a:solidFill>
                  <a:srgbClr val="000000"/>
                </a:solidFill>
              </a:rPr>
              <a:t>Guildhall &amp; </a:t>
            </a:r>
            <a:r>
              <a:rPr lang="pt-PT" sz="1900" dirty="0" err="1">
                <a:solidFill>
                  <a:srgbClr val="000000"/>
                </a:solidFill>
              </a:rPr>
              <a:t>Gardens</a:t>
            </a:r>
            <a:endParaRPr lang="pt-PT" sz="1900" dirty="0">
              <a:solidFill>
                <a:srgbClr val="000000"/>
              </a:solidFill>
            </a:endParaRPr>
          </a:p>
          <a:p>
            <a:pPr lvl="1"/>
            <a:r>
              <a:rPr lang="pt-PT" sz="1900" dirty="0" err="1">
                <a:solidFill>
                  <a:srgbClr val="000000"/>
                </a:solidFill>
              </a:rPr>
              <a:t>War</a:t>
            </a:r>
            <a:r>
              <a:rPr lang="pt-PT" sz="1900" dirty="0">
                <a:solidFill>
                  <a:srgbClr val="000000"/>
                </a:solidFill>
              </a:rPr>
              <a:t> Memorial Hall &amp; </a:t>
            </a:r>
            <a:r>
              <a:rPr lang="pt-PT" sz="1900" dirty="0" err="1">
                <a:solidFill>
                  <a:srgbClr val="000000"/>
                </a:solidFill>
              </a:rPr>
              <a:t>car</a:t>
            </a:r>
            <a:r>
              <a:rPr lang="pt-PT" sz="1900" dirty="0">
                <a:solidFill>
                  <a:srgbClr val="000000"/>
                </a:solidFill>
              </a:rPr>
              <a:t> </a:t>
            </a:r>
            <a:r>
              <a:rPr lang="pt-PT" sz="1900" dirty="0" err="1">
                <a:solidFill>
                  <a:srgbClr val="000000"/>
                </a:solidFill>
              </a:rPr>
              <a:t>park</a:t>
            </a:r>
            <a:r>
              <a:rPr lang="pt-PT" sz="1900" dirty="0">
                <a:solidFill>
                  <a:srgbClr val="000000"/>
                </a:solidFill>
              </a:rPr>
              <a:t> </a:t>
            </a:r>
          </a:p>
          <a:p>
            <a:pPr lvl="1"/>
            <a:r>
              <a:rPr lang="pt-PT" sz="1900" dirty="0">
                <a:solidFill>
                  <a:srgbClr val="000000"/>
                </a:solidFill>
              </a:rPr>
              <a:t>Henley </a:t>
            </a:r>
            <a:r>
              <a:rPr lang="pt-PT" sz="1900" dirty="0" err="1">
                <a:solidFill>
                  <a:srgbClr val="000000"/>
                </a:solidFill>
              </a:rPr>
              <a:t>High</a:t>
            </a:r>
            <a:r>
              <a:rPr lang="pt-PT" sz="1900" dirty="0">
                <a:solidFill>
                  <a:srgbClr val="000000"/>
                </a:solidFill>
              </a:rPr>
              <a:t> </a:t>
            </a:r>
            <a:r>
              <a:rPr lang="pt-PT" sz="1900" dirty="0" err="1">
                <a:solidFill>
                  <a:srgbClr val="000000"/>
                </a:solidFill>
              </a:rPr>
              <a:t>School</a:t>
            </a:r>
            <a:endParaRPr lang="pt-PT" sz="1900" dirty="0">
              <a:solidFill>
                <a:srgbClr val="000000"/>
              </a:solidFill>
            </a:endParaRPr>
          </a:p>
          <a:p>
            <a:pPr lvl="1"/>
            <a:r>
              <a:rPr lang="pt-PT" sz="1900" dirty="0" err="1">
                <a:solidFill>
                  <a:srgbClr val="000000"/>
                </a:solidFill>
              </a:rPr>
              <a:t>Buckly</a:t>
            </a:r>
            <a:r>
              <a:rPr lang="pt-PT" sz="1900" dirty="0">
                <a:solidFill>
                  <a:srgbClr val="000000"/>
                </a:solidFill>
              </a:rPr>
              <a:t> Green </a:t>
            </a:r>
            <a:r>
              <a:rPr lang="pt-PT" sz="1900" dirty="0" err="1">
                <a:solidFill>
                  <a:srgbClr val="000000"/>
                </a:solidFill>
              </a:rPr>
              <a:t>residents</a:t>
            </a:r>
            <a:r>
              <a:rPr lang="pt-PT" sz="1900" dirty="0">
                <a:solidFill>
                  <a:srgbClr val="000000"/>
                </a:solidFill>
              </a:rPr>
              <a:t> </a:t>
            </a:r>
            <a:r>
              <a:rPr lang="pt-PT" sz="1900" dirty="0" err="1">
                <a:solidFill>
                  <a:srgbClr val="000000"/>
                </a:solidFill>
              </a:rPr>
              <a:t>land</a:t>
            </a:r>
            <a:r>
              <a:rPr lang="pt-PT" sz="1900" dirty="0">
                <a:solidFill>
                  <a:srgbClr val="000000"/>
                </a:solidFill>
              </a:rPr>
              <a:t>? </a:t>
            </a:r>
          </a:p>
          <a:p>
            <a:pPr lvl="1"/>
            <a:endParaRPr lang="pt-PT" sz="1900" dirty="0">
              <a:solidFill>
                <a:srgbClr val="000000"/>
              </a:solidFill>
            </a:endParaRPr>
          </a:p>
        </p:txBody>
      </p:sp>
      <p:pic>
        <p:nvPicPr>
          <p:cNvPr id="8" name="Picture 7" descr="A picture containing text&#10;&#10;Description automatically generated">
            <a:extLst>
              <a:ext uri="{FF2B5EF4-FFF2-40B4-BE49-F238E27FC236}">
                <a16:creationId xmlns:a16="http://schemas.microsoft.com/office/drawing/2014/main" id="{A1FAC599-FBAC-E644-BA2B-B7DF30718926}"/>
              </a:ext>
            </a:extLst>
          </p:cNvPr>
          <p:cNvPicPr>
            <a:picLocks noChangeAspect="1"/>
          </p:cNvPicPr>
          <p:nvPr/>
        </p:nvPicPr>
        <p:blipFill>
          <a:blip r:embed="rId4"/>
          <a:stretch>
            <a:fillRect/>
          </a:stretch>
        </p:blipFill>
        <p:spPr>
          <a:xfrm>
            <a:off x="11183007" y="5841252"/>
            <a:ext cx="608015" cy="790419"/>
          </a:xfrm>
          <a:prstGeom prst="rect">
            <a:avLst/>
          </a:prstGeom>
        </p:spPr>
      </p:pic>
    </p:spTree>
    <p:extLst>
      <p:ext uri="{BB962C8B-B14F-4D97-AF65-F5344CB8AC3E}">
        <p14:creationId xmlns:p14="http://schemas.microsoft.com/office/powerpoint/2010/main" val="2557230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684265-9746-4448-9EE8-D313FE8A81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48E3633-A353-7B40-9B8E-9EA0D8EA096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8D5757F6-397E-5349-8994-BDA1347038C0}"/>
              </a:ext>
            </a:extLst>
          </p:cNvPr>
          <p:cNvSpPr>
            <a:spLocks noGrp="1"/>
          </p:cNvSpPr>
          <p:nvPr>
            <p:ph type="title"/>
          </p:nvPr>
        </p:nvSpPr>
        <p:spPr>
          <a:xfrm>
            <a:off x="1179226" y="826680"/>
            <a:ext cx="9833548" cy="1325563"/>
          </a:xfrm>
        </p:spPr>
        <p:txBody>
          <a:bodyPr>
            <a:normAutofit/>
          </a:bodyPr>
          <a:lstStyle/>
          <a:p>
            <a:pPr algn="ctr"/>
            <a:r>
              <a:rPr lang="pt-PT" sz="4000">
                <a:solidFill>
                  <a:srgbClr val="FFFFFF"/>
                </a:solidFill>
              </a:rPr>
              <a:t>Practicalities</a:t>
            </a:r>
          </a:p>
        </p:txBody>
      </p:sp>
      <p:sp>
        <p:nvSpPr>
          <p:cNvPr id="13" name="Content Placeholder 2">
            <a:extLst>
              <a:ext uri="{FF2B5EF4-FFF2-40B4-BE49-F238E27FC236}">
                <a16:creationId xmlns:a16="http://schemas.microsoft.com/office/drawing/2014/main" id="{D805036D-2115-2B45-AF63-A44A2D36F5BF}"/>
              </a:ext>
            </a:extLst>
          </p:cNvPr>
          <p:cNvSpPr>
            <a:spLocks noGrp="1"/>
          </p:cNvSpPr>
          <p:nvPr>
            <p:ph idx="1"/>
          </p:nvPr>
        </p:nvSpPr>
        <p:spPr>
          <a:xfrm>
            <a:off x="1179226" y="3092970"/>
            <a:ext cx="9833548" cy="2693976"/>
          </a:xfrm>
        </p:spPr>
        <p:txBody>
          <a:bodyPr>
            <a:normAutofit/>
          </a:bodyPr>
          <a:lstStyle/>
          <a:p>
            <a:r>
              <a:rPr lang="pt-PT" sz="1900" dirty="0">
                <a:solidFill>
                  <a:srgbClr val="000000"/>
                </a:solidFill>
              </a:rPr>
              <a:t>Professional </a:t>
            </a:r>
            <a:r>
              <a:rPr lang="pt-PT" sz="1900" dirty="0" err="1">
                <a:solidFill>
                  <a:srgbClr val="000000"/>
                </a:solidFill>
              </a:rPr>
              <a:t>market</a:t>
            </a:r>
            <a:r>
              <a:rPr lang="pt-PT" sz="1900" dirty="0">
                <a:solidFill>
                  <a:srgbClr val="000000"/>
                </a:solidFill>
              </a:rPr>
              <a:t> Company</a:t>
            </a:r>
          </a:p>
          <a:p>
            <a:pPr lvl="1"/>
            <a:r>
              <a:rPr lang="pt-PT" sz="1900" dirty="0" err="1">
                <a:solidFill>
                  <a:srgbClr val="000000"/>
                </a:solidFill>
              </a:rPr>
              <a:t>All</a:t>
            </a:r>
            <a:r>
              <a:rPr lang="pt-PT" sz="1900" dirty="0">
                <a:solidFill>
                  <a:srgbClr val="000000"/>
                </a:solidFill>
              </a:rPr>
              <a:t> </a:t>
            </a:r>
            <a:r>
              <a:rPr lang="pt-PT" sz="1900" dirty="0" err="1">
                <a:solidFill>
                  <a:srgbClr val="000000"/>
                </a:solidFill>
              </a:rPr>
              <a:t>licences</a:t>
            </a:r>
            <a:endParaRPr lang="pt-PT" sz="1900" dirty="0">
              <a:solidFill>
                <a:srgbClr val="000000"/>
              </a:solidFill>
            </a:endParaRPr>
          </a:p>
          <a:p>
            <a:pPr lvl="1"/>
            <a:r>
              <a:rPr lang="pt-PT" sz="1900" dirty="0" err="1">
                <a:solidFill>
                  <a:srgbClr val="000000"/>
                </a:solidFill>
              </a:rPr>
              <a:t>All</a:t>
            </a:r>
            <a:r>
              <a:rPr lang="pt-PT" sz="1900" dirty="0">
                <a:solidFill>
                  <a:srgbClr val="000000"/>
                </a:solidFill>
              </a:rPr>
              <a:t> </a:t>
            </a:r>
            <a:r>
              <a:rPr lang="pt-PT" sz="1900" dirty="0" err="1">
                <a:solidFill>
                  <a:srgbClr val="000000"/>
                </a:solidFill>
              </a:rPr>
              <a:t>insurance</a:t>
            </a:r>
            <a:endParaRPr lang="pt-PT" sz="1900" dirty="0">
              <a:solidFill>
                <a:srgbClr val="000000"/>
              </a:solidFill>
            </a:endParaRPr>
          </a:p>
          <a:p>
            <a:pPr lvl="1"/>
            <a:r>
              <a:rPr lang="pt-PT" sz="1900" dirty="0" err="1">
                <a:solidFill>
                  <a:srgbClr val="000000"/>
                </a:solidFill>
              </a:rPr>
              <a:t>Double</a:t>
            </a:r>
            <a:r>
              <a:rPr lang="pt-PT" sz="1900" dirty="0">
                <a:solidFill>
                  <a:srgbClr val="000000"/>
                </a:solidFill>
              </a:rPr>
              <a:t> </a:t>
            </a:r>
            <a:r>
              <a:rPr lang="pt-PT" sz="1900" dirty="0" err="1">
                <a:solidFill>
                  <a:srgbClr val="000000"/>
                </a:solidFill>
              </a:rPr>
              <a:t>check</a:t>
            </a:r>
            <a:r>
              <a:rPr lang="pt-PT" sz="1900" dirty="0">
                <a:solidFill>
                  <a:srgbClr val="000000"/>
                </a:solidFill>
              </a:rPr>
              <a:t> </a:t>
            </a:r>
            <a:r>
              <a:rPr lang="pt-PT" sz="1900" dirty="0" err="1">
                <a:solidFill>
                  <a:srgbClr val="000000"/>
                </a:solidFill>
              </a:rPr>
              <a:t>all</a:t>
            </a:r>
            <a:r>
              <a:rPr lang="pt-PT" sz="1900" dirty="0">
                <a:solidFill>
                  <a:srgbClr val="000000"/>
                </a:solidFill>
              </a:rPr>
              <a:t> </a:t>
            </a:r>
            <a:r>
              <a:rPr lang="pt-PT" sz="1900" dirty="0" err="1">
                <a:solidFill>
                  <a:srgbClr val="000000"/>
                </a:solidFill>
              </a:rPr>
              <a:t>suppliers</a:t>
            </a:r>
            <a:r>
              <a:rPr lang="pt-PT" sz="1900" dirty="0">
                <a:solidFill>
                  <a:srgbClr val="000000"/>
                </a:solidFill>
              </a:rPr>
              <a:t> </a:t>
            </a:r>
            <a:r>
              <a:rPr lang="pt-PT" sz="1900" dirty="0" err="1">
                <a:solidFill>
                  <a:srgbClr val="000000"/>
                </a:solidFill>
              </a:rPr>
              <a:t>licences</a:t>
            </a:r>
            <a:endParaRPr lang="pt-PT" sz="1900" dirty="0">
              <a:solidFill>
                <a:srgbClr val="000000"/>
              </a:solidFill>
            </a:endParaRPr>
          </a:p>
          <a:p>
            <a:pPr lvl="1"/>
            <a:r>
              <a:rPr lang="pt-PT" sz="1900" dirty="0">
                <a:solidFill>
                  <a:srgbClr val="000000"/>
                </a:solidFill>
              </a:rPr>
              <a:t>Set </a:t>
            </a:r>
            <a:r>
              <a:rPr lang="pt-PT" sz="1900" dirty="0" err="1">
                <a:solidFill>
                  <a:srgbClr val="000000"/>
                </a:solidFill>
              </a:rPr>
              <a:t>up</a:t>
            </a:r>
            <a:r>
              <a:rPr lang="pt-PT" sz="1900" dirty="0">
                <a:solidFill>
                  <a:srgbClr val="000000"/>
                </a:solidFill>
              </a:rPr>
              <a:t> </a:t>
            </a:r>
            <a:r>
              <a:rPr lang="pt-PT" sz="1900" dirty="0" err="1">
                <a:solidFill>
                  <a:srgbClr val="000000"/>
                </a:solidFill>
              </a:rPr>
              <a:t>and</a:t>
            </a:r>
            <a:r>
              <a:rPr lang="pt-PT" sz="1900" dirty="0">
                <a:solidFill>
                  <a:srgbClr val="000000"/>
                </a:solidFill>
              </a:rPr>
              <a:t> </a:t>
            </a:r>
            <a:r>
              <a:rPr lang="pt-PT" sz="1900" dirty="0" err="1">
                <a:solidFill>
                  <a:srgbClr val="000000"/>
                </a:solidFill>
              </a:rPr>
              <a:t>breakdown</a:t>
            </a:r>
            <a:endParaRPr lang="pt-PT" sz="1900" dirty="0">
              <a:solidFill>
                <a:srgbClr val="000000"/>
              </a:solidFill>
            </a:endParaRPr>
          </a:p>
          <a:p>
            <a:r>
              <a:rPr lang="pt-PT" sz="1900" dirty="0" err="1">
                <a:solidFill>
                  <a:srgbClr val="000000"/>
                </a:solidFill>
              </a:rPr>
              <a:t>Discussion</a:t>
            </a:r>
            <a:r>
              <a:rPr lang="pt-PT" sz="1900" dirty="0">
                <a:solidFill>
                  <a:srgbClr val="000000"/>
                </a:solidFill>
              </a:rPr>
              <a:t> </a:t>
            </a:r>
            <a:r>
              <a:rPr lang="pt-PT" sz="1900" dirty="0" err="1">
                <a:solidFill>
                  <a:srgbClr val="000000"/>
                </a:solidFill>
              </a:rPr>
              <a:t>with</a:t>
            </a:r>
            <a:r>
              <a:rPr lang="pt-PT" sz="1900" dirty="0">
                <a:solidFill>
                  <a:srgbClr val="000000"/>
                </a:solidFill>
              </a:rPr>
              <a:t> </a:t>
            </a:r>
            <a:r>
              <a:rPr lang="pt-PT" sz="1900" dirty="0" err="1">
                <a:solidFill>
                  <a:srgbClr val="000000"/>
                </a:solidFill>
              </a:rPr>
              <a:t>two</a:t>
            </a:r>
            <a:r>
              <a:rPr lang="pt-PT" sz="1900" dirty="0">
                <a:solidFill>
                  <a:srgbClr val="000000"/>
                </a:solidFill>
              </a:rPr>
              <a:t> </a:t>
            </a:r>
            <a:r>
              <a:rPr lang="pt-PT" sz="1900" dirty="0" err="1">
                <a:solidFill>
                  <a:srgbClr val="000000"/>
                </a:solidFill>
              </a:rPr>
              <a:t>of</a:t>
            </a:r>
            <a:r>
              <a:rPr lang="pt-PT" sz="1900" dirty="0">
                <a:solidFill>
                  <a:srgbClr val="000000"/>
                </a:solidFill>
              </a:rPr>
              <a:t> </a:t>
            </a:r>
            <a:r>
              <a:rPr lang="pt-PT" sz="1900" dirty="0" err="1">
                <a:solidFill>
                  <a:srgbClr val="000000"/>
                </a:solidFill>
              </a:rPr>
              <a:t>the</a:t>
            </a:r>
            <a:r>
              <a:rPr lang="pt-PT" sz="1900" dirty="0">
                <a:solidFill>
                  <a:srgbClr val="000000"/>
                </a:solidFill>
              </a:rPr>
              <a:t> </a:t>
            </a:r>
            <a:r>
              <a:rPr lang="pt-PT" sz="1900" dirty="0" err="1">
                <a:solidFill>
                  <a:srgbClr val="000000"/>
                </a:solidFill>
              </a:rPr>
              <a:t>best</a:t>
            </a:r>
            <a:endParaRPr lang="pt-PT" sz="1900" dirty="0">
              <a:solidFill>
                <a:srgbClr val="000000"/>
              </a:solidFill>
            </a:endParaRPr>
          </a:p>
          <a:p>
            <a:pPr lvl="1"/>
            <a:r>
              <a:rPr lang="pt-PT" sz="1900" dirty="0" err="1">
                <a:solidFill>
                  <a:srgbClr val="000000"/>
                </a:solidFill>
              </a:rPr>
              <a:t>Boffey</a:t>
            </a:r>
            <a:r>
              <a:rPr lang="pt-PT" sz="1900" dirty="0">
                <a:solidFill>
                  <a:srgbClr val="000000"/>
                </a:solidFill>
              </a:rPr>
              <a:t> </a:t>
            </a:r>
            <a:r>
              <a:rPr lang="pt-PT" sz="1900" dirty="0" err="1">
                <a:solidFill>
                  <a:srgbClr val="000000"/>
                </a:solidFill>
              </a:rPr>
              <a:t>Arts</a:t>
            </a:r>
            <a:r>
              <a:rPr lang="pt-PT" sz="1900" dirty="0">
                <a:solidFill>
                  <a:srgbClr val="000000"/>
                </a:solidFill>
              </a:rPr>
              <a:t> &amp; Events – Great </a:t>
            </a:r>
            <a:r>
              <a:rPr lang="pt-PT" sz="1900" dirty="0" err="1">
                <a:solidFill>
                  <a:srgbClr val="000000"/>
                </a:solidFill>
              </a:rPr>
              <a:t>Malvern</a:t>
            </a:r>
            <a:endParaRPr lang="pt-PT" sz="1900" dirty="0">
              <a:solidFill>
                <a:srgbClr val="000000"/>
              </a:solidFill>
            </a:endParaRPr>
          </a:p>
          <a:p>
            <a:pPr lvl="1"/>
            <a:r>
              <a:rPr lang="pt-PT" sz="1900" dirty="0" err="1">
                <a:solidFill>
                  <a:srgbClr val="000000"/>
                </a:solidFill>
              </a:rPr>
              <a:t>Fresh</a:t>
            </a:r>
            <a:r>
              <a:rPr lang="pt-PT" sz="1900" dirty="0">
                <a:solidFill>
                  <a:srgbClr val="000000"/>
                </a:solidFill>
              </a:rPr>
              <a:t> N Local - </a:t>
            </a:r>
            <a:r>
              <a:rPr lang="pt-PT" sz="1900" dirty="0" err="1">
                <a:solidFill>
                  <a:srgbClr val="000000"/>
                </a:solidFill>
              </a:rPr>
              <a:t>Stroud</a:t>
            </a:r>
            <a:endParaRPr lang="pt-PT" sz="1900" dirty="0">
              <a:solidFill>
                <a:srgbClr val="000000"/>
              </a:solidFill>
            </a:endParaRPr>
          </a:p>
        </p:txBody>
      </p:sp>
      <p:pic>
        <p:nvPicPr>
          <p:cNvPr id="14" name="Picture 13" descr="A picture containing text&#10;&#10;Description automatically generated">
            <a:extLst>
              <a:ext uri="{FF2B5EF4-FFF2-40B4-BE49-F238E27FC236}">
                <a16:creationId xmlns:a16="http://schemas.microsoft.com/office/drawing/2014/main" id="{202650E4-6902-7845-B4C3-D34ED033706E}"/>
              </a:ext>
            </a:extLst>
          </p:cNvPr>
          <p:cNvPicPr>
            <a:picLocks noChangeAspect="1"/>
          </p:cNvPicPr>
          <p:nvPr/>
        </p:nvPicPr>
        <p:blipFill>
          <a:blip r:embed="rId3"/>
          <a:stretch>
            <a:fillRect/>
          </a:stretch>
        </p:blipFill>
        <p:spPr>
          <a:xfrm>
            <a:off x="11183007" y="5841252"/>
            <a:ext cx="608015" cy="790419"/>
          </a:xfrm>
          <a:prstGeom prst="rect">
            <a:avLst/>
          </a:prstGeom>
        </p:spPr>
      </p:pic>
    </p:spTree>
    <p:extLst>
      <p:ext uri="{BB962C8B-B14F-4D97-AF65-F5344CB8AC3E}">
        <p14:creationId xmlns:p14="http://schemas.microsoft.com/office/powerpoint/2010/main" val="1038402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66E958-B1E0-8F45-AB45-511C402CD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497DA5-4013-014C-B58A-29A51AD1B9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itle 1">
            <a:extLst>
              <a:ext uri="{FF2B5EF4-FFF2-40B4-BE49-F238E27FC236}">
                <a16:creationId xmlns:a16="http://schemas.microsoft.com/office/drawing/2014/main" id="{279974E7-8607-4546-AB02-C5B52B45DE99}"/>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dirty="0">
                <a:solidFill>
                  <a:srgbClr val="000000"/>
                </a:solidFill>
              </a:rPr>
              <a:t>Great Malvern Farmers Market</a:t>
            </a:r>
          </a:p>
        </p:txBody>
      </p:sp>
      <p:sp>
        <p:nvSpPr>
          <p:cNvPr id="7" name="Content Placeholder 16">
            <a:extLst>
              <a:ext uri="{FF2B5EF4-FFF2-40B4-BE49-F238E27FC236}">
                <a16:creationId xmlns:a16="http://schemas.microsoft.com/office/drawing/2014/main" id="{6D41D8E5-3270-044B-A4C9-3931416E5B1C}"/>
              </a:ext>
            </a:extLst>
          </p:cNvPr>
          <p:cNvSpPr txBox="1">
            <a:spLocks/>
          </p:cNvSpPr>
          <p:nvPr/>
        </p:nvSpPr>
        <p:spPr>
          <a:xfrm>
            <a:off x="804997" y="2272143"/>
            <a:ext cx="4706803" cy="378883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rgbClr val="000000"/>
                </a:solidFill>
              </a:rPr>
              <a:t>Additional sponsors</a:t>
            </a:r>
          </a:p>
          <a:p>
            <a:r>
              <a:rPr lang="en-US" sz="2000">
                <a:solidFill>
                  <a:srgbClr val="000000"/>
                </a:solidFill>
              </a:rPr>
              <a:t>Local Magazine</a:t>
            </a:r>
          </a:p>
          <a:p>
            <a:r>
              <a:rPr lang="en-US" sz="2000">
                <a:solidFill>
                  <a:srgbClr val="000000"/>
                </a:solidFill>
              </a:rPr>
              <a:t>Local Council</a:t>
            </a:r>
          </a:p>
          <a:p>
            <a:r>
              <a:rPr lang="en-US" sz="2000">
                <a:solidFill>
                  <a:srgbClr val="000000"/>
                </a:solidFill>
              </a:rPr>
              <a:t>Businesses</a:t>
            </a:r>
          </a:p>
          <a:p>
            <a:r>
              <a:rPr lang="en-US" sz="2000">
                <a:solidFill>
                  <a:srgbClr val="000000"/>
                </a:solidFill>
              </a:rPr>
              <a:t>Regional food and drink</a:t>
            </a:r>
            <a:endParaRPr lang="en-US" sz="2000" dirty="0">
              <a:solidFill>
                <a:srgbClr val="000000"/>
              </a:solidFill>
            </a:endParaRPr>
          </a:p>
        </p:txBody>
      </p:sp>
      <p:sp>
        <p:nvSpPr>
          <p:cNvPr id="8" name="Freeform 49">
            <a:extLst>
              <a:ext uri="{FF2B5EF4-FFF2-40B4-BE49-F238E27FC236}">
                <a16:creationId xmlns:a16="http://schemas.microsoft.com/office/drawing/2014/main" id="{A1EF92E8-1422-074F-879C-AEAA3418E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Content Placeholder 5" descr="A picture containing outdoor, building, people&#10;&#10;Description automatically generated">
            <a:extLst>
              <a:ext uri="{FF2B5EF4-FFF2-40B4-BE49-F238E27FC236}">
                <a16:creationId xmlns:a16="http://schemas.microsoft.com/office/drawing/2014/main" id="{7D123C7C-22CC-414D-B125-B0D77FF2DA01}"/>
              </a:ext>
            </a:extLst>
          </p:cNvPr>
          <p:cNvPicPr>
            <a:picLocks noChangeAspect="1"/>
          </p:cNvPicPr>
          <p:nvPr/>
        </p:nvPicPr>
        <p:blipFill rotWithShape="1">
          <a:blip r:embed="rId4">
            <a:extLst>
              <a:ext uri="{28A0092B-C50C-407E-A947-70E740481C1C}">
                <a14:useLocalDpi xmlns:a14="http://schemas.microsoft.com/office/drawing/2010/main" val="0"/>
              </a:ext>
            </a:extLst>
          </a:blip>
          <a:srcRect l="33061" r="1259"/>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87893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7E6EC0-7DF7-6847-A65B-1B046319A6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27A7D97-7766-5C4E-BED2-196B9B10A2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62E2D7B-A29F-194D-ACAE-8D236EB60A24}"/>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dirty="0">
                <a:solidFill>
                  <a:srgbClr val="000000"/>
                </a:solidFill>
              </a:rPr>
              <a:t>Stroud Farmers Market</a:t>
            </a:r>
          </a:p>
        </p:txBody>
      </p:sp>
      <p:sp>
        <p:nvSpPr>
          <p:cNvPr id="7" name="Freeform 62">
            <a:extLst>
              <a:ext uri="{FF2B5EF4-FFF2-40B4-BE49-F238E27FC236}">
                <a16:creationId xmlns:a16="http://schemas.microsoft.com/office/drawing/2014/main" id="{4DBB9254-3B1A-7245-89F8-EC0F1ED0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5">
            <a:extLst>
              <a:ext uri="{FF2B5EF4-FFF2-40B4-BE49-F238E27FC236}">
                <a16:creationId xmlns:a16="http://schemas.microsoft.com/office/drawing/2014/main" id="{20E12D01-33AD-174B-85D5-11406C1BDA93}"/>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9233" r="27262" b="-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9" name="Content Placeholder 16">
            <a:extLst>
              <a:ext uri="{FF2B5EF4-FFF2-40B4-BE49-F238E27FC236}">
                <a16:creationId xmlns:a16="http://schemas.microsoft.com/office/drawing/2014/main" id="{B6670508-5FC5-594D-99F1-9A458F9E9792}"/>
              </a:ext>
            </a:extLst>
          </p:cNvPr>
          <p:cNvSpPr txBox="1">
            <a:spLocks/>
          </p:cNvSpPr>
          <p:nvPr/>
        </p:nvSpPr>
        <p:spPr>
          <a:xfrm>
            <a:off x="6090574" y="2421682"/>
            <a:ext cx="4977578" cy="36392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solidFill>
                  <a:srgbClr val="000000"/>
                </a:solidFill>
              </a:rPr>
              <a:t>Certified farmers market with FARMA</a:t>
            </a:r>
          </a:p>
          <a:p>
            <a:r>
              <a:rPr lang="en-US" sz="2000">
                <a:solidFill>
                  <a:srgbClr val="000000"/>
                </a:solidFill>
              </a:rPr>
              <a:t>Great PR for Stroud as it has been featured in the Sunday Telegraph, The Observer, The Independent, The Guardian Weekend, The Times and the Country Living Guide to Farmers’ Markets amongst many other publications</a:t>
            </a:r>
            <a:r>
              <a:rPr lang="en-US" sz="1400">
                <a:solidFill>
                  <a:srgbClr val="4C4C4C"/>
                </a:solidFill>
                <a:latin typeface="Open Sans" panose="020B0606030504020204" pitchFamily="34" charset="0"/>
              </a:rPr>
              <a:t>.</a:t>
            </a:r>
          </a:p>
          <a:p>
            <a:r>
              <a:rPr lang="en-US" sz="2000">
                <a:solidFill>
                  <a:srgbClr val="000000"/>
                </a:solidFill>
              </a:rPr>
              <a:t>Established for over 20 years</a:t>
            </a:r>
            <a:br>
              <a:rPr lang="en-US" sz="2000">
                <a:solidFill>
                  <a:srgbClr val="000000"/>
                </a:solidFill>
              </a:rPr>
            </a:br>
            <a:endParaRPr lang="en-US" sz="2000" dirty="0">
              <a:solidFill>
                <a:srgbClr val="000000"/>
              </a:solidFill>
            </a:endParaRPr>
          </a:p>
        </p:txBody>
      </p:sp>
      <p:pic>
        <p:nvPicPr>
          <p:cNvPr id="10" name="Picture 9" descr="A picture containing text&#10;&#10;Description automatically generated">
            <a:extLst>
              <a:ext uri="{FF2B5EF4-FFF2-40B4-BE49-F238E27FC236}">
                <a16:creationId xmlns:a16="http://schemas.microsoft.com/office/drawing/2014/main" id="{E504BCBA-867F-784A-8753-4ED0D9A5A515}"/>
              </a:ext>
            </a:extLst>
          </p:cNvPr>
          <p:cNvPicPr>
            <a:picLocks noChangeAspect="1"/>
          </p:cNvPicPr>
          <p:nvPr/>
        </p:nvPicPr>
        <p:blipFill>
          <a:blip r:embed="rId5"/>
          <a:stretch>
            <a:fillRect/>
          </a:stretch>
        </p:blipFill>
        <p:spPr>
          <a:xfrm>
            <a:off x="11183007" y="5841252"/>
            <a:ext cx="608015" cy="790419"/>
          </a:xfrm>
          <a:prstGeom prst="rect">
            <a:avLst/>
          </a:prstGeom>
        </p:spPr>
      </p:pic>
    </p:spTree>
    <p:extLst>
      <p:ext uri="{BB962C8B-B14F-4D97-AF65-F5344CB8AC3E}">
        <p14:creationId xmlns:p14="http://schemas.microsoft.com/office/powerpoint/2010/main" val="365689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EC6B0F1D-0369-774C-9062-A701630ED7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descr="A picture containing wooden, table, furniture, trestle table&#10;&#10;Description automatically generated">
            <a:extLst>
              <a:ext uri="{FF2B5EF4-FFF2-40B4-BE49-F238E27FC236}">
                <a16:creationId xmlns:a16="http://schemas.microsoft.com/office/drawing/2014/main" id="{EA25C57A-ED6D-824D-BB4B-2A5AFB91E4D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438275" y="1844675"/>
            <a:ext cx="4799013" cy="4449763"/>
          </a:xfrm>
        </p:spPr>
      </p:pic>
      <p:pic>
        <p:nvPicPr>
          <p:cNvPr id="6" name="Content Placeholder 7">
            <a:extLst>
              <a:ext uri="{FF2B5EF4-FFF2-40B4-BE49-F238E27FC236}">
                <a16:creationId xmlns:a16="http://schemas.microsoft.com/office/drawing/2014/main" id="{CC64511D-29A7-AD43-8ACC-D69944D0507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00788" y="1844675"/>
            <a:ext cx="4449763" cy="4449763"/>
          </a:xfrm>
          <a:prstGeom prst="rect">
            <a:avLst/>
          </a:prstGeom>
        </p:spPr>
      </p:pic>
      <p:sp>
        <p:nvSpPr>
          <p:cNvPr id="7" name="Title 1">
            <a:extLst>
              <a:ext uri="{FF2B5EF4-FFF2-40B4-BE49-F238E27FC236}">
                <a16:creationId xmlns:a16="http://schemas.microsoft.com/office/drawing/2014/main" id="{E0434787-62AD-AF4A-A070-5EC35889DB8F}"/>
              </a:ext>
            </a:extLst>
          </p:cNvPr>
          <p:cNvSpPr>
            <a:spLocks noGrp="1"/>
          </p:cNvSpPr>
          <p:nvPr>
            <p:ph type="title"/>
          </p:nvPr>
        </p:nvSpPr>
        <p:spPr>
          <a:xfrm>
            <a:off x="838200" y="184805"/>
            <a:ext cx="10515600" cy="1505883"/>
          </a:xfrm>
        </p:spPr>
        <p:txBody>
          <a:bodyPr vert="horz" lIns="91440" tIns="45720" rIns="91440" bIns="45720" rtlCol="0" anchor="ctr">
            <a:normAutofit/>
          </a:bodyPr>
          <a:lstStyle/>
          <a:p>
            <a:r>
              <a:rPr lang="en-US" sz="5200" kern="1200">
                <a:solidFill>
                  <a:schemeClr val="tx1"/>
                </a:solidFill>
                <a:latin typeface="+mj-lt"/>
                <a:ea typeface="+mj-ea"/>
                <a:cs typeface="+mj-cs"/>
              </a:rPr>
              <a:t>Invest in our own stalls</a:t>
            </a:r>
          </a:p>
        </p:txBody>
      </p:sp>
      <p:pic>
        <p:nvPicPr>
          <p:cNvPr id="8" name="Picture 7" descr="A picture containing text&#10;&#10;Description automatically generated">
            <a:extLst>
              <a:ext uri="{FF2B5EF4-FFF2-40B4-BE49-F238E27FC236}">
                <a16:creationId xmlns:a16="http://schemas.microsoft.com/office/drawing/2014/main" id="{090635B0-3160-FB42-9AED-AC8B1CD01ECC}"/>
              </a:ext>
            </a:extLst>
          </p:cNvPr>
          <p:cNvPicPr>
            <a:picLocks noChangeAspect="1"/>
          </p:cNvPicPr>
          <p:nvPr/>
        </p:nvPicPr>
        <p:blipFill>
          <a:blip r:embed="rId5"/>
          <a:stretch>
            <a:fillRect/>
          </a:stretch>
        </p:blipFill>
        <p:spPr>
          <a:xfrm>
            <a:off x="11183007" y="5841252"/>
            <a:ext cx="608015" cy="790419"/>
          </a:xfrm>
          <a:prstGeom prst="rect">
            <a:avLst/>
          </a:prstGeom>
        </p:spPr>
      </p:pic>
    </p:spTree>
    <p:extLst>
      <p:ext uri="{BB962C8B-B14F-4D97-AF65-F5344CB8AC3E}">
        <p14:creationId xmlns:p14="http://schemas.microsoft.com/office/powerpoint/2010/main" val="1747906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9E499E-B7DF-3F42-A0BD-08A3A4251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291217-EC55-8B45-828E-934E81DC16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DA8579D-FC5A-2440-B5BC-0D865B431995}"/>
              </a:ext>
            </a:extLst>
          </p:cNvPr>
          <p:cNvSpPr>
            <a:spLocks noGrp="1"/>
          </p:cNvSpPr>
          <p:nvPr>
            <p:ph type="title"/>
          </p:nvPr>
        </p:nvSpPr>
        <p:spPr>
          <a:xfrm>
            <a:off x="1179226" y="826680"/>
            <a:ext cx="9833548" cy="1325563"/>
          </a:xfrm>
        </p:spPr>
        <p:txBody>
          <a:bodyPr>
            <a:normAutofit/>
          </a:bodyPr>
          <a:lstStyle/>
          <a:p>
            <a:pPr algn="ctr"/>
            <a:r>
              <a:rPr lang="pt-PT" sz="4000">
                <a:solidFill>
                  <a:srgbClr val="FFFFFF"/>
                </a:solidFill>
              </a:rPr>
              <a:t>Additional considerations</a:t>
            </a:r>
          </a:p>
        </p:txBody>
      </p:sp>
      <p:sp>
        <p:nvSpPr>
          <p:cNvPr id="7" name="Content Placeholder 2">
            <a:extLst>
              <a:ext uri="{FF2B5EF4-FFF2-40B4-BE49-F238E27FC236}">
                <a16:creationId xmlns:a16="http://schemas.microsoft.com/office/drawing/2014/main" id="{5FE77CBD-AB8B-0646-B0C3-444097D40524}"/>
              </a:ext>
            </a:extLst>
          </p:cNvPr>
          <p:cNvSpPr>
            <a:spLocks noGrp="1"/>
          </p:cNvSpPr>
          <p:nvPr>
            <p:ph idx="1"/>
          </p:nvPr>
        </p:nvSpPr>
        <p:spPr>
          <a:xfrm>
            <a:off x="1179226" y="3092969"/>
            <a:ext cx="9833548" cy="3335965"/>
          </a:xfrm>
        </p:spPr>
        <p:txBody>
          <a:bodyPr>
            <a:normAutofit fontScale="92500" lnSpcReduction="20000"/>
          </a:bodyPr>
          <a:lstStyle/>
          <a:p>
            <a:r>
              <a:rPr lang="pt-PT" sz="2000" dirty="0">
                <a:solidFill>
                  <a:srgbClr val="000000"/>
                </a:solidFill>
              </a:rPr>
              <a:t>Parking</a:t>
            </a:r>
          </a:p>
          <a:p>
            <a:r>
              <a:rPr lang="pt-PT" sz="2000" dirty="0">
                <a:solidFill>
                  <a:srgbClr val="000000"/>
                </a:solidFill>
              </a:rPr>
              <a:t>Parking</a:t>
            </a:r>
          </a:p>
          <a:p>
            <a:r>
              <a:rPr lang="pt-PT" sz="2000" dirty="0">
                <a:solidFill>
                  <a:srgbClr val="000000"/>
                </a:solidFill>
              </a:rPr>
              <a:t>Parking</a:t>
            </a:r>
          </a:p>
          <a:p>
            <a:r>
              <a:rPr lang="pt-PT" sz="2000" dirty="0" err="1">
                <a:solidFill>
                  <a:srgbClr val="000000"/>
                </a:solidFill>
              </a:rPr>
              <a:t>Any</a:t>
            </a:r>
            <a:r>
              <a:rPr lang="pt-PT" sz="2000" dirty="0">
                <a:solidFill>
                  <a:srgbClr val="000000"/>
                </a:solidFill>
              </a:rPr>
              <a:t> </a:t>
            </a:r>
            <a:r>
              <a:rPr lang="pt-PT" sz="2000" dirty="0" err="1">
                <a:solidFill>
                  <a:srgbClr val="000000"/>
                </a:solidFill>
              </a:rPr>
              <a:t>additional</a:t>
            </a:r>
            <a:r>
              <a:rPr lang="pt-PT" sz="2000" dirty="0">
                <a:solidFill>
                  <a:srgbClr val="000000"/>
                </a:solidFill>
              </a:rPr>
              <a:t> </a:t>
            </a:r>
            <a:r>
              <a:rPr lang="pt-PT" sz="2000" dirty="0" err="1">
                <a:solidFill>
                  <a:srgbClr val="000000"/>
                </a:solidFill>
              </a:rPr>
              <a:t>licences</a:t>
            </a:r>
            <a:r>
              <a:rPr lang="pt-PT" sz="2000" dirty="0">
                <a:solidFill>
                  <a:srgbClr val="000000"/>
                </a:solidFill>
              </a:rPr>
              <a:t> </a:t>
            </a:r>
            <a:r>
              <a:rPr lang="pt-PT" sz="2000" dirty="0" err="1">
                <a:solidFill>
                  <a:srgbClr val="000000"/>
                </a:solidFill>
              </a:rPr>
              <a:t>and</a:t>
            </a:r>
            <a:r>
              <a:rPr lang="pt-PT" sz="2000" dirty="0">
                <a:solidFill>
                  <a:srgbClr val="000000"/>
                </a:solidFill>
              </a:rPr>
              <a:t> </a:t>
            </a:r>
            <a:r>
              <a:rPr lang="pt-PT" sz="2000" dirty="0" err="1">
                <a:solidFill>
                  <a:srgbClr val="000000"/>
                </a:solidFill>
              </a:rPr>
              <a:t>discussion</a:t>
            </a:r>
            <a:r>
              <a:rPr lang="pt-PT" sz="2000" dirty="0">
                <a:solidFill>
                  <a:srgbClr val="000000"/>
                </a:solidFill>
              </a:rPr>
              <a:t> </a:t>
            </a:r>
            <a:r>
              <a:rPr lang="pt-PT" sz="2000" dirty="0" err="1">
                <a:solidFill>
                  <a:srgbClr val="000000"/>
                </a:solidFill>
              </a:rPr>
              <a:t>with</a:t>
            </a:r>
            <a:r>
              <a:rPr lang="pt-PT" sz="2000" dirty="0">
                <a:solidFill>
                  <a:srgbClr val="000000"/>
                </a:solidFill>
              </a:rPr>
              <a:t> </a:t>
            </a:r>
            <a:r>
              <a:rPr lang="pt-PT" sz="2000" dirty="0" err="1">
                <a:solidFill>
                  <a:srgbClr val="000000"/>
                </a:solidFill>
              </a:rPr>
              <a:t>SDC</a:t>
            </a:r>
            <a:r>
              <a:rPr lang="pt-PT" sz="2000" dirty="0">
                <a:solidFill>
                  <a:srgbClr val="000000"/>
                </a:solidFill>
              </a:rPr>
              <a:t>/</a:t>
            </a:r>
            <a:r>
              <a:rPr lang="pt-PT" sz="2000" dirty="0" err="1">
                <a:solidFill>
                  <a:srgbClr val="000000"/>
                </a:solidFill>
              </a:rPr>
              <a:t>WCC</a:t>
            </a:r>
            <a:endParaRPr lang="pt-PT" sz="2000" dirty="0">
              <a:solidFill>
                <a:srgbClr val="000000"/>
              </a:solidFill>
            </a:endParaRPr>
          </a:p>
          <a:p>
            <a:r>
              <a:rPr lang="pt-PT" sz="2000" dirty="0" err="1">
                <a:solidFill>
                  <a:srgbClr val="000000"/>
                </a:solidFill>
              </a:rPr>
              <a:t>Wet</a:t>
            </a:r>
            <a:r>
              <a:rPr lang="pt-PT" sz="2000" dirty="0">
                <a:solidFill>
                  <a:srgbClr val="000000"/>
                </a:solidFill>
              </a:rPr>
              <a:t> </a:t>
            </a:r>
            <a:r>
              <a:rPr lang="pt-PT" sz="2000" dirty="0" err="1">
                <a:solidFill>
                  <a:srgbClr val="000000"/>
                </a:solidFill>
              </a:rPr>
              <a:t>weather</a:t>
            </a:r>
            <a:endParaRPr lang="pt-PT" sz="2000" dirty="0">
              <a:solidFill>
                <a:srgbClr val="000000"/>
              </a:solidFill>
            </a:endParaRPr>
          </a:p>
          <a:p>
            <a:r>
              <a:rPr lang="pt-PT" sz="2000" dirty="0">
                <a:solidFill>
                  <a:srgbClr val="000000"/>
                </a:solidFill>
              </a:rPr>
              <a:t>Website – </a:t>
            </a:r>
            <a:r>
              <a:rPr lang="pt-PT" sz="2000" dirty="0" err="1">
                <a:solidFill>
                  <a:srgbClr val="000000"/>
                </a:solidFill>
              </a:rPr>
              <a:t>new</a:t>
            </a:r>
            <a:r>
              <a:rPr lang="pt-PT" sz="2000" dirty="0">
                <a:solidFill>
                  <a:srgbClr val="000000"/>
                </a:solidFill>
              </a:rPr>
              <a:t> </a:t>
            </a:r>
            <a:r>
              <a:rPr lang="pt-PT" sz="2000" dirty="0" err="1">
                <a:solidFill>
                  <a:srgbClr val="000000"/>
                </a:solidFill>
              </a:rPr>
              <a:t>tourism</a:t>
            </a:r>
            <a:r>
              <a:rPr lang="pt-PT" sz="2000" dirty="0">
                <a:solidFill>
                  <a:srgbClr val="000000"/>
                </a:solidFill>
              </a:rPr>
              <a:t> website </a:t>
            </a:r>
            <a:r>
              <a:rPr lang="pt-PT" sz="2000" dirty="0" err="1">
                <a:solidFill>
                  <a:srgbClr val="000000"/>
                </a:solidFill>
              </a:rPr>
              <a:t>or</a:t>
            </a:r>
            <a:r>
              <a:rPr lang="pt-PT" sz="2000" dirty="0">
                <a:solidFill>
                  <a:srgbClr val="000000"/>
                </a:solidFill>
              </a:rPr>
              <a:t> stand </a:t>
            </a:r>
            <a:r>
              <a:rPr lang="pt-PT" sz="2000" dirty="0" err="1">
                <a:solidFill>
                  <a:srgbClr val="000000"/>
                </a:solidFill>
              </a:rPr>
              <a:t>alone</a:t>
            </a:r>
            <a:endParaRPr lang="pt-PT" sz="2000" dirty="0">
              <a:solidFill>
                <a:srgbClr val="000000"/>
              </a:solidFill>
            </a:endParaRPr>
          </a:p>
          <a:p>
            <a:r>
              <a:rPr lang="pt-PT" sz="2000" dirty="0">
                <a:solidFill>
                  <a:srgbClr val="000000"/>
                </a:solidFill>
              </a:rPr>
              <a:t>PR</a:t>
            </a:r>
          </a:p>
          <a:p>
            <a:r>
              <a:rPr lang="pt-PT" sz="2000" dirty="0" err="1">
                <a:solidFill>
                  <a:srgbClr val="000000"/>
                </a:solidFill>
              </a:rPr>
              <a:t>Advertising</a:t>
            </a:r>
            <a:endParaRPr lang="pt-PT" sz="2000" dirty="0">
              <a:solidFill>
                <a:srgbClr val="000000"/>
              </a:solidFill>
            </a:endParaRPr>
          </a:p>
          <a:p>
            <a:r>
              <a:rPr lang="pt-PT" sz="2000" dirty="0" err="1">
                <a:solidFill>
                  <a:srgbClr val="000000"/>
                </a:solidFill>
              </a:rPr>
              <a:t>Grants</a:t>
            </a:r>
            <a:endParaRPr lang="pt-PT" sz="2000" dirty="0">
              <a:solidFill>
                <a:srgbClr val="000000"/>
              </a:solidFill>
            </a:endParaRPr>
          </a:p>
          <a:p>
            <a:r>
              <a:rPr lang="pt-PT" sz="2000" dirty="0">
                <a:solidFill>
                  <a:srgbClr val="000000"/>
                </a:solidFill>
              </a:rPr>
              <a:t>Regional/</a:t>
            </a:r>
            <a:r>
              <a:rPr lang="pt-PT" sz="2000" dirty="0" err="1">
                <a:solidFill>
                  <a:srgbClr val="000000"/>
                </a:solidFill>
              </a:rPr>
              <a:t>National</a:t>
            </a:r>
            <a:r>
              <a:rPr lang="pt-PT" sz="2000" dirty="0">
                <a:solidFill>
                  <a:srgbClr val="000000"/>
                </a:solidFill>
              </a:rPr>
              <a:t> </a:t>
            </a:r>
            <a:r>
              <a:rPr lang="pt-PT" sz="2000" dirty="0" err="1">
                <a:solidFill>
                  <a:srgbClr val="000000"/>
                </a:solidFill>
              </a:rPr>
              <a:t>support</a:t>
            </a:r>
            <a:endParaRPr lang="pt-PT" sz="2000" dirty="0">
              <a:solidFill>
                <a:srgbClr val="000000"/>
              </a:solidFill>
            </a:endParaRPr>
          </a:p>
          <a:p>
            <a:endParaRPr lang="pt-PT" sz="2000" dirty="0">
              <a:solidFill>
                <a:srgbClr val="000000"/>
              </a:solidFill>
            </a:endParaRPr>
          </a:p>
        </p:txBody>
      </p:sp>
      <p:pic>
        <p:nvPicPr>
          <p:cNvPr id="8" name="Picture 7" descr="A picture containing text&#10;&#10;Description automatically generated">
            <a:extLst>
              <a:ext uri="{FF2B5EF4-FFF2-40B4-BE49-F238E27FC236}">
                <a16:creationId xmlns:a16="http://schemas.microsoft.com/office/drawing/2014/main" id="{CE01804F-1A77-314E-828F-6B5EDF0F0EC7}"/>
              </a:ext>
            </a:extLst>
          </p:cNvPr>
          <p:cNvPicPr>
            <a:picLocks noChangeAspect="1"/>
          </p:cNvPicPr>
          <p:nvPr/>
        </p:nvPicPr>
        <p:blipFill>
          <a:blip r:embed="rId3"/>
          <a:stretch>
            <a:fillRect/>
          </a:stretch>
        </p:blipFill>
        <p:spPr>
          <a:xfrm>
            <a:off x="11183007" y="5841252"/>
            <a:ext cx="608015" cy="790419"/>
          </a:xfrm>
          <a:prstGeom prst="rect">
            <a:avLst/>
          </a:prstGeom>
        </p:spPr>
      </p:pic>
    </p:spTree>
    <p:extLst>
      <p:ext uri="{BB962C8B-B14F-4D97-AF65-F5344CB8AC3E}">
        <p14:creationId xmlns:p14="http://schemas.microsoft.com/office/powerpoint/2010/main" val="1125840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D63C222-736C-F846-B2D3-E44E108259F3}"/>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C4AFD41C-CFD3-904B-912D-7E03C78614CE}"/>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183F1E1E-3FB6-3F47-B7DB-654EB77E18CE}"/>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sp>
        <p:nvSpPr>
          <p:cNvPr id="7" name="TextBox 6">
            <a:extLst>
              <a:ext uri="{FF2B5EF4-FFF2-40B4-BE49-F238E27FC236}">
                <a16:creationId xmlns:a16="http://schemas.microsoft.com/office/drawing/2014/main" id="{DEC80511-2DD0-C94C-B98F-68CF7CD82E8A}"/>
              </a:ext>
            </a:extLst>
          </p:cNvPr>
          <p:cNvSpPr txBox="1"/>
          <p:nvPr/>
        </p:nvSpPr>
        <p:spPr>
          <a:xfrm>
            <a:off x="0" y="1714780"/>
            <a:ext cx="12192000" cy="615553"/>
          </a:xfrm>
          <a:prstGeom prst="rect">
            <a:avLst/>
          </a:prstGeom>
          <a:noFill/>
        </p:spPr>
        <p:txBody>
          <a:bodyPr wrap="square" rtlCol="0">
            <a:spAutoFit/>
          </a:bodyPr>
          <a:lstStyle/>
          <a:p>
            <a:pPr algn="ctr"/>
            <a:r>
              <a:rPr lang="en-US" sz="3400" b="1" dirty="0" err="1">
                <a:latin typeface="Calibri" panose="020F0502020204030204" pitchFamily="34" charset="0"/>
                <a:cs typeface="Calibri" panose="020F0502020204030204" pitchFamily="34" charset="0"/>
              </a:rPr>
              <a:t>www.visit-Henley.co.uk</a:t>
            </a:r>
            <a:endParaRPr lang="en-US" sz="3400" b="1" dirty="0">
              <a:latin typeface="Calibri" panose="020F0502020204030204" pitchFamily="34" charset="0"/>
              <a:cs typeface="Calibri" panose="020F0502020204030204" pitchFamily="34" charset="0"/>
            </a:endParaRPr>
          </a:p>
        </p:txBody>
      </p:sp>
      <p:pic>
        <p:nvPicPr>
          <p:cNvPr id="3" name="Picture 2" descr="Diagram&#10;&#10;Description automatically generated with medium confidence">
            <a:extLst>
              <a:ext uri="{FF2B5EF4-FFF2-40B4-BE49-F238E27FC236}">
                <a16:creationId xmlns:a16="http://schemas.microsoft.com/office/drawing/2014/main" id="{9479BCDE-622F-C647-93CC-D6EDD0697CF6}"/>
              </a:ext>
            </a:extLst>
          </p:cNvPr>
          <p:cNvPicPr>
            <a:picLocks noChangeAspect="1"/>
          </p:cNvPicPr>
          <p:nvPr/>
        </p:nvPicPr>
        <p:blipFill>
          <a:blip r:embed="rId3"/>
          <a:stretch>
            <a:fillRect/>
          </a:stretch>
        </p:blipFill>
        <p:spPr>
          <a:xfrm>
            <a:off x="1018125" y="2427290"/>
            <a:ext cx="5077875" cy="3846875"/>
          </a:xfrm>
          <a:prstGeom prst="rect">
            <a:avLst/>
          </a:prstGeom>
        </p:spPr>
      </p:pic>
      <p:pic>
        <p:nvPicPr>
          <p:cNvPr id="9" name="Picture 8">
            <a:extLst>
              <a:ext uri="{FF2B5EF4-FFF2-40B4-BE49-F238E27FC236}">
                <a16:creationId xmlns:a16="http://schemas.microsoft.com/office/drawing/2014/main" id="{B1BBB996-524B-2D48-BC4D-540D2A608F38}"/>
              </a:ext>
            </a:extLst>
          </p:cNvPr>
          <p:cNvPicPr>
            <a:picLocks noChangeAspect="1"/>
          </p:cNvPicPr>
          <p:nvPr/>
        </p:nvPicPr>
        <p:blipFill>
          <a:blip r:embed="rId4"/>
          <a:stretch>
            <a:fillRect/>
          </a:stretch>
        </p:blipFill>
        <p:spPr>
          <a:xfrm>
            <a:off x="6396257" y="2431262"/>
            <a:ext cx="4570993" cy="3846875"/>
          </a:xfrm>
          <a:prstGeom prst="rect">
            <a:avLst/>
          </a:prstGeom>
        </p:spPr>
      </p:pic>
    </p:spTree>
    <p:extLst>
      <p:ext uri="{BB962C8B-B14F-4D97-AF65-F5344CB8AC3E}">
        <p14:creationId xmlns:p14="http://schemas.microsoft.com/office/powerpoint/2010/main" val="3152452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877B904-1215-EC41-A77A-A6720A0FEBF5}"/>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42BD3DAC-05D9-A242-86EA-3C57BC4F738E}"/>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CE37D037-862A-F94B-9056-D452DBBC57FA}"/>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pic>
        <p:nvPicPr>
          <p:cNvPr id="7" name="Picture 6">
            <a:extLst>
              <a:ext uri="{FF2B5EF4-FFF2-40B4-BE49-F238E27FC236}">
                <a16:creationId xmlns:a16="http://schemas.microsoft.com/office/drawing/2014/main" id="{6401C3FB-8272-1E4B-908F-DB23CAEF4FD7}"/>
              </a:ext>
            </a:extLst>
          </p:cNvPr>
          <p:cNvPicPr>
            <a:picLocks noChangeAspect="1"/>
          </p:cNvPicPr>
          <p:nvPr/>
        </p:nvPicPr>
        <p:blipFill>
          <a:blip r:embed="rId3"/>
          <a:stretch>
            <a:fillRect/>
          </a:stretch>
        </p:blipFill>
        <p:spPr>
          <a:xfrm>
            <a:off x="1042357" y="1900360"/>
            <a:ext cx="4825725" cy="4061253"/>
          </a:xfrm>
          <a:prstGeom prst="rect">
            <a:avLst/>
          </a:prstGeom>
        </p:spPr>
      </p:pic>
      <p:pic>
        <p:nvPicPr>
          <p:cNvPr id="8" name="Picture 7">
            <a:extLst>
              <a:ext uri="{FF2B5EF4-FFF2-40B4-BE49-F238E27FC236}">
                <a16:creationId xmlns:a16="http://schemas.microsoft.com/office/drawing/2014/main" id="{92A65645-23EA-D642-AB9A-99933F941779}"/>
              </a:ext>
            </a:extLst>
          </p:cNvPr>
          <p:cNvPicPr>
            <a:picLocks noChangeAspect="1"/>
          </p:cNvPicPr>
          <p:nvPr/>
        </p:nvPicPr>
        <p:blipFill>
          <a:blip r:embed="rId4"/>
          <a:stretch>
            <a:fillRect/>
          </a:stretch>
        </p:blipFill>
        <p:spPr>
          <a:xfrm>
            <a:off x="6223467" y="1865739"/>
            <a:ext cx="4825725" cy="4061253"/>
          </a:xfrm>
          <a:prstGeom prst="rect">
            <a:avLst/>
          </a:prstGeom>
        </p:spPr>
      </p:pic>
    </p:spTree>
    <p:extLst>
      <p:ext uri="{BB962C8B-B14F-4D97-AF65-F5344CB8AC3E}">
        <p14:creationId xmlns:p14="http://schemas.microsoft.com/office/powerpoint/2010/main" val="101352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15DBC2AD-3E90-6F4F-A57A-9BCCAE02DF45}"/>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CFC9B590-FD57-5E44-AEF7-7FF2C350972D}"/>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4A91A7A5-F6B2-B745-B469-9E8D31B8A410}"/>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pic>
        <p:nvPicPr>
          <p:cNvPr id="3" name="Picture 2" descr="Graphical user interface&#10;&#10;Description automatically generated with medium confidence">
            <a:extLst>
              <a:ext uri="{FF2B5EF4-FFF2-40B4-BE49-F238E27FC236}">
                <a16:creationId xmlns:a16="http://schemas.microsoft.com/office/drawing/2014/main" id="{568ACFDE-026B-714E-B8D0-6707376CDE66}"/>
              </a:ext>
            </a:extLst>
          </p:cNvPr>
          <p:cNvPicPr>
            <a:picLocks noChangeAspect="1"/>
          </p:cNvPicPr>
          <p:nvPr/>
        </p:nvPicPr>
        <p:blipFill>
          <a:blip r:embed="rId3"/>
          <a:stretch>
            <a:fillRect/>
          </a:stretch>
        </p:blipFill>
        <p:spPr>
          <a:xfrm>
            <a:off x="2784654" y="1638894"/>
            <a:ext cx="6302947" cy="4870459"/>
          </a:xfrm>
          <a:prstGeom prst="rect">
            <a:avLst/>
          </a:prstGeom>
        </p:spPr>
      </p:pic>
    </p:spTree>
    <p:extLst>
      <p:ext uri="{BB962C8B-B14F-4D97-AF65-F5344CB8AC3E}">
        <p14:creationId xmlns:p14="http://schemas.microsoft.com/office/powerpoint/2010/main" val="2129730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A064B4C4-E3B2-C34C-BFC9-ADA5AD87F5D5}"/>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8" name="TextBox 7">
            <a:extLst>
              <a:ext uri="{FF2B5EF4-FFF2-40B4-BE49-F238E27FC236}">
                <a16:creationId xmlns:a16="http://schemas.microsoft.com/office/drawing/2014/main" id="{7E816D97-B0EF-7746-9693-E81C95252918}"/>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9" name="TextBox 8">
            <a:extLst>
              <a:ext uri="{FF2B5EF4-FFF2-40B4-BE49-F238E27FC236}">
                <a16:creationId xmlns:a16="http://schemas.microsoft.com/office/drawing/2014/main" id="{F17B0D45-7FB6-2849-889F-652E50F53C72}"/>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sp>
        <p:nvSpPr>
          <p:cNvPr id="10" name="TextBox 9">
            <a:extLst>
              <a:ext uri="{FF2B5EF4-FFF2-40B4-BE49-F238E27FC236}">
                <a16:creationId xmlns:a16="http://schemas.microsoft.com/office/drawing/2014/main" id="{55AEC877-1BD5-5D46-BBD1-A50867669E40}"/>
              </a:ext>
            </a:extLst>
          </p:cNvPr>
          <p:cNvSpPr txBox="1"/>
          <p:nvPr/>
        </p:nvSpPr>
        <p:spPr>
          <a:xfrm>
            <a:off x="0" y="1714780"/>
            <a:ext cx="12192000" cy="615553"/>
          </a:xfrm>
          <a:prstGeom prst="rect">
            <a:avLst/>
          </a:prstGeom>
          <a:noFill/>
        </p:spPr>
        <p:txBody>
          <a:bodyPr wrap="square" rtlCol="0">
            <a:spAutoFit/>
          </a:bodyPr>
          <a:lstStyle/>
          <a:p>
            <a:pPr algn="ctr"/>
            <a:r>
              <a:rPr lang="en-US" sz="3400" b="1" dirty="0">
                <a:latin typeface="Calibri" panose="020F0502020204030204" pitchFamily="34" charset="0"/>
                <a:cs typeface="Calibri" panose="020F0502020204030204" pitchFamily="34" charset="0"/>
              </a:rPr>
              <a:t>SOCIAL MEDIA</a:t>
            </a:r>
          </a:p>
        </p:txBody>
      </p:sp>
      <p:sp>
        <p:nvSpPr>
          <p:cNvPr id="11" name="TextBox 10">
            <a:extLst>
              <a:ext uri="{FF2B5EF4-FFF2-40B4-BE49-F238E27FC236}">
                <a16:creationId xmlns:a16="http://schemas.microsoft.com/office/drawing/2014/main" id="{60E9F202-6FF5-FF49-8F28-C961FFA3DCDC}"/>
              </a:ext>
            </a:extLst>
          </p:cNvPr>
          <p:cNvSpPr txBox="1"/>
          <p:nvPr/>
        </p:nvSpPr>
        <p:spPr>
          <a:xfrm>
            <a:off x="1524000" y="2330333"/>
            <a:ext cx="10668000" cy="3970318"/>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Preferred platforms: Facebook and Instagram</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Change local’s perception of the local businesses</a:t>
            </a:r>
          </a:p>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Informal chat to local business</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Understand their issues</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Obtain feedback</a:t>
            </a:r>
          </a:p>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Encourage businesses to have offers and news</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Promote the businesses to like and share other Henley businesses</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Direct referral to the website and shop local</a:t>
            </a:r>
          </a:p>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Encourage new visitors to the town</a:t>
            </a:r>
          </a:p>
          <a:p>
            <a:pPr marL="914400" lvl="1" indent="-457200">
              <a:buFont typeface="Courier New" panose="02070309020205020404" pitchFamily="49" charset="0"/>
              <a:buChar char="o"/>
            </a:pP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637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E57A1E5-E0F8-AE42-8CF9-E68EA3189231}"/>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C7088002-1250-BC4F-968A-EC56A0CDC339}"/>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9FFD5964-B07C-814E-9976-18C97683BA61}"/>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sp>
        <p:nvSpPr>
          <p:cNvPr id="7" name="TextBox 6">
            <a:extLst>
              <a:ext uri="{FF2B5EF4-FFF2-40B4-BE49-F238E27FC236}">
                <a16:creationId xmlns:a16="http://schemas.microsoft.com/office/drawing/2014/main" id="{755CAE24-2EC0-B146-B308-3F0D949118F7}"/>
              </a:ext>
            </a:extLst>
          </p:cNvPr>
          <p:cNvSpPr txBox="1"/>
          <p:nvPr/>
        </p:nvSpPr>
        <p:spPr>
          <a:xfrm>
            <a:off x="0" y="1714780"/>
            <a:ext cx="12192000" cy="615553"/>
          </a:xfrm>
          <a:prstGeom prst="rect">
            <a:avLst/>
          </a:prstGeom>
          <a:noFill/>
        </p:spPr>
        <p:txBody>
          <a:bodyPr wrap="square" rtlCol="0">
            <a:spAutoFit/>
          </a:bodyPr>
          <a:lstStyle/>
          <a:p>
            <a:pPr algn="ctr"/>
            <a:r>
              <a:rPr lang="en-US" sz="3400" b="1" dirty="0">
                <a:latin typeface="Calibri" panose="020F0502020204030204" pitchFamily="34" charset="0"/>
                <a:cs typeface="Calibri" panose="020F0502020204030204" pitchFamily="34" charset="0"/>
              </a:rPr>
              <a:t>SHOP LOCAL</a:t>
            </a:r>
          </a:p>
        </p:txBody>
      </p:sp>
      <p:sp>
        <p:nvSpPr>
          <p:cNvPr id="8" name="TextBox 7">
            <a:extLst>
              <a:ext uri="{FF2B5EF4-FFF2-40B4-BE49-F238E27FC236}">
                <a16:creationId xmlns:a16="http://schemas.microsoft.com/office/drawing/2014/main" id="{A0DC213A-A62E-9741-9E1C-49014A13DAC6}"/>
              </a:ext>
            </a:extLst>
          </p:cNvPr>
          <p:cNvSpPr txBox="1"/>
          <p:nvPr/>
        </p:nvSpPr>
        <p:spPr>
          <a:xfrm>
            <a:off x="1524000" y="2330333"/>
            <a:ext cx="9659007" cy="2492990"/>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A campaign to encourage residents of Henley in Arden to shop locally rather than driving to large outlets</a:t>
            </a:r>
          </a:p>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Information that drives the following points:</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Support local business</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Environment</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Community </a:t>
            </a:r>
          </a:p>
        </p:txBody>
      </p:sp>
    </p:spTree>
    <p:extLst>
      <p:ext uri="{BB962C8B-B14F-4D97-AF65-F5344CB8AC3E}">
        <p14:creationId xmlns:p14="http://schemas.microsoft.com/office/powerpoint/2010/main" val="3828037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8B6CA14-9811-0245-B29F-F69DB2B034FB}"/>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72FA13D1-83DE-9C4C-9A13-3ED41751119D}"/>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884BB486-28FB-0E4D-8414-90A1DC0BC390}"/>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sp>
        <p:nvSpPr>
          <p:cNvPr id="7" name="TextBox 6">
            <a:extLst>
              <a:ext uri="{FF2B5EF4-FFF2-40B4-BE49-F238E27FC236}">
                <a16:creationId xmlns:a16="http://schemas.microsoft.com/office/drawing/2014/main" id="{D60895EA-907B-5440-9EEE-7DA11308B236}"/>
              </a:ext>
            </a:extLst>
          </p:cNvPr>
          <p:cNvSpPr txBox="1"/>
          <p:nvPr/>
        </p:nvSpPr>
        <p:spPr>
          <a:xfrm>
            <a:off x="0" y="1714780"/>
            <a:ext cx="12192000" cy="615553"/>
          </a:xfrm>
          <a:prstGeom prst="rect">
            <a:avLst/>
          </a:prstGeom>
          <a:noFill/>
        </p:spPr>
        <p:txBody>
          <a:bodyPr wrap="square" rtlCol="0">
            <a:spAutoFit/>
          </a:bodyPr>
          <a:lstStyle/>
          <a:p>
            <a:pPr algn="ctr"/>
            <a:r>
              <a:rPr lang="en-US" sz="3400" b="1" dirty="0">
                <a:latin typeface="Calibri" panose="020F0502020204030204" pitchFamily="34" charset="0"/>
                <a:cs typeface="Calibri" panose="020F0502020204030204" pitchFamily="34" charset="0"/>
              </a:rPr>
              <a:t>SHOP LOCAL</a:t>
            </a:r>
          </a:p>
        </p:txBody>
      </p:sp>
      <p:sp>
        <p:nvSpPr>
          <p:cNvPr id="9" name="TextBox 8">
            <a:extLst>
              <a:ext uri="{FF2B5EF4-FFF2-40B4-BE49-F238E27FC236}">
                <a16:creationId xmlns:a16="http://schemas.microsoft.com/office/drawing/2014/main" id="{2C596FC7-6517-224E-B705-7A681DE9C975}"/>
              </a:ext>
            </a:extLst>
          </p:cNvPr>
          <p:cNvSpPr txBox="1"/>
          <p:nvPr/>
        </p:nvSpPr>
        <p:spPr>
          <a:xfrm>
            <a:off x="4740166" y="2560107"/>
            <a:ext cx="5654565" cy="2369880"/>
          </a:xfrm>
          <a:prstGeom prst="rect">
            <a:avLst/>
          </a:prstGeom>
          <a:noFill/>
        </p:spPr>
        <p:txBody>
          <a:bodyPr wrap="square" rtlCol="0">
            <a:spAutoFit/>
          </a:bodyPr>
          <a:lstStyle/>
          <a:p>
            <a:pPr marL="457200" indent="-457200">
              <a:buFont typeface="Arial" panose="020B0604020202020204" pitchFamily="34" charset="0"/>
              <a:buChar char="•"/>
            </a:pPr>
            <a:r>
              <a:rPr lang="en-US" sz="3000" dirty="0">
                <a:latin typeface="Calibri" panose="020F0502020204030204" pitchFamily="34" charset="0"/>
                <a:cs typeface="Calibri" panose="020F0502020204030204" pitchFamily="34" charset="0"/>
              </a:rPr>
              <a:t>Henley Attractions             Window Sticker</a:t>
            </a:r>
          </a:p>
          <a:p>
            <a:pPr marL="914400" lvl="1" indent="-457200">
              <a:buFont typeface="Courier New" panose="02070309020205020404" pitchFamily="49" charset="0"/>
              <a:buChar char="o"/>
            </a:pPr>
            <a:r>
              <a:rPr lang="en-US" sz="2200" dirty="0">
                <a:latin typeface="Calibri" panose="020F0502020204030204" pitchFamily="34" charset="0"/>
                <a:cs typeface="Calibri" panose="020F0502020204030204" pitchFamily="34" charset="0"/>
              </a:rPr>
              <a:t>Designed to follow other artwork around the area to promote the Visit Henley website where you can find all the local shops and businesses</a:t>
            </a:r>
          </a:p>
        </p:txBody>
      </p:sp>
      <p:pic>
        <p:nvPicPr>
          <p:cNvPr id="11" name="Picture 10" descr="A picture containing text, outdoor, sign&#10;&#10;Description automatically generated">
            <a:extLst>
              <a:ext uri="{FF2B5EF4-FFF2-40B4-BE49-F238E27FC236}">
                <a16:creationId xmlns:a16="http://schemas.microsoft.com/office/drawing/2014/main" id="{1E43EC11-6C5A-CE45-B546-87DA9F43A225}"/>
              </a:ext>
            </a:extLst>
          </p:cNvPr>
          <p:cNvPicPr>
            <a:picLocks noChangeAspect="1"/>
          </p:cNvPicPr>
          <p:nvPr/>
        </p:nvPicPr>
        <p:blipFill>
          <a:blip r:embed="rId3"/>
          <a:stretch>
            <a:fillRect/>
          </a:stretch>
        </p:blipFill>
        <p:spPr>
          <a:xfrm>
            <a:off x="521398" y="1947202"/>
            <a:ext cx="3913968" cy="3894050"/>
          </a:xfrm>
          <a:prstGeom prst="rect">
            <a:avLst/>
          </a:prstGeom>
        </p:spPr>
      </p:pic>
    </p:spTree>
    <p:extLst>
      <p:ext uri="{BB962C8B-B14F-4D97-AF65-F5344CB8AC3E}">
        <p14:creationId xmlns:p14="http://schemas.microsoft.com/office/powerpoint/2010/main" val="42636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917766ED-5974-3E41-A861-AE02262DEB4F}"/>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3CE3FD20-349F-C848-AD85-66E3D4A44BDC}"/>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D8F2BAC3-E0D3-8D47-A9D7-6D489818B08D}"/>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sp>
        <p:nvSpPr>
          <p:cNvPr id="7" name="TextBox 6">
            <a:extLst>
              <a:ext uri="{FF2B5EF4-FFF2-40B4-BE49-F238E27FC236}">
                <a16:creationId xmlns:a16="http://schemas.microsoft.com/office/drawing/2014/main" id="{F7D40B3B-EF12-FF46-84C6-1D6AF6C78B39}"/>
              </a:ext>
            </a:extLst>
          </p:cNvPr>
          <p:cNvSpPr txBox="1"/>
          <p:nvPr/>
        </p:nvSpPr>
        <p:spPr>
          <a:xfrm>
            <a:off x="0" y="1714780"/>
            <a:ext cx="12192000" cy="615553"/>
          </a:xfrm>
          <a:prstGeom prst="rect">
            <a:avLst/>
          </a:prstGeom>
          <a:noFill/>
        </p:spPr>
        <p:txBody>
          <a:bodyPr wrap="square" rtlCol="0">
            <a:spAutoFit/>
          </a:bodyPr>
          <a:lstStyle/>
          <a:p>
            <a:pPr algn="ctr"/>
            <a:r>
              <a:rPr lang="en-US" sz="3400" b="1" dirty="0">
                <a:latin typeface="Calibri" panose="020F0502020204030204" pitchFamily="34" charset="0"/>
                <a:cs typeface="Calibri" panose="020F0502020204030204" pitchFamily="34" charset="0"/>
              </a:rPr>
              <a:t>SHOP LOCAL</a:t>
            </a:r>
          </a:p>
        </p:txBody>
      </p:sp>
      <p:pic>
        <p:nvPicPr>
          <p:cNvPr id="17" name="Picture 16" descr="A picture containing text&#10;&#10;Description automatically generated">
            <a:extLst>
              <a:ext uri="{FF2B5EF4-FFF2-40B4-BE49-F238E27FC236}">
                <a16:creationId xmlns:a16="http://schemas.microsoft.com/office/drawing/2014/main" id="{365085C7-08CD-2F4F-AB63-CF06EBDBDCF3}"/>
              </a:ext>
            </a:extLst>
          </p:cNvPr>
          <p:cNvPicPr>
            <a:picLocks noChangeAspect="1"/>
          </p:cNvPicPr>
          <p:nvPr/>
        </p:nvPicPr>
        <p:blipFill>
          <a:blip r:embed="rId3"/>
          <a:stretch>
            <a:fillRect/>
          </a:stretch>
        </p:blipFill>
        <p:spPr>
          <a:xfrm>
            <a:off x="2128561" y="2253277"/>
            <a:ext cx="8060997" cy="4378394"/>
          </a:xfrm>
          <a:prstGeom prst="rect">
            <a:avLst/>
          </a:prstGeom>
        </p:spPr>
      </p:pic>
    </p:spTree>
    <p:extLst>
      <p:ext uri="{BB962C8B-B14F-4D97-AF65-F5344CB8AC3E}">
        <p14:creationId xmlns:p14="http://schemas.microsoft.com/office/powerpoint/2010/main" val="3523207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71254B2-FDD0-4647-AA4B-E9211C02F5ED}"/>
              </a:ext>
            </a:extLst>
          </p:cNvPr>
          <p:cNvPicPr>
            <a:picLocks noChangeAspect="1"/>
          </p:cNvPicPr>
          <p:nvPr/>
        </p:nvPicPr>
        <p:blipFill>
          <a:blip r:embed="rId2"/>
          <a:stretch>
            <a:fillRect/>
          </a:stretch>
        </p:blipFill>
        <p:spPr>
          <a:xfrm>
            <a:off x="11183007" y="5841252"/>
            <a:ext cx="608015" cy="790419"/>
          </a:xfrm>
          <a:prstGeom prst="rect">
            <a:avLst/>
          </a:prstGeom>
        </p:spPr>
      </p:pic>
      <p:sp>
        <p:nvSpPr>
          <p:cNvPr id="5" name="TextBox 4">
            <a:extLst>
              <a:ext uri="{FF2B5EF4-FFF2-40B4-BE49-F238E27FC236}">
                <a16:creationId xmlns:a16="http://schemas.microsoft.com/office/drawing/2014/main" id="{434DA3CC-A80D-974C-A6C6-024D2576D224}"/>
              </a:ext>
            </a:extLst>
          </p:cNvPr>
          <p:cNvSpPr txBox="1"/>
          <p:nvPr/>
        </p:nvSpPr>
        <p:spPr>
          <a:xfrm>
            <a:off x="521398" y="403967"/>
            <a:ext cx="5832389" cy="707886"/>
          </a:xfrm>
          <a:prstGeom prst="rect">
            <a:avLst/>
          </a:prstGeom>
          <a:noFill/>
        </p:spPr>
        <p:txBody>
          <a:bodyPr wrap="square" rtlCol="0">
            <a:spAutoFit/>
          </a:bodyPr>
          <a:lstStyle/>
          <a:p>
            <a:r>
              <a:rPr lang="en-US" sz="4000" b="1" dirty="0">
                <a:solidFill>
                  <a:srgbClr val="002060"/>
                </a:solidFill>
                <a:latin typeface="Calibri" panose="020F0502020204030204" pitchFamily="34" charset="0"/>
                <a:cs typeface="Calibri" panose="020F0502020204030204" pitchFamily="34" charset="0"/>
              </a:rPr>
              <a:t>HENLEY-IN-ARDEN</a:t>
            </a:r>
          </a:p>
        </p:txBody>
      </p:sp>
      <p:sp>
        <p:nvSpPr>
          <p:cNvPr id="6" name="TextBox 5">
            <a:extLst>
              <a:ext uri="{FF2B5EF4-FFF2-40B4-BE49-F238E27FC236}">
                <a16:creationId xmlns:a16="http://schemas.microsoft.com/office/drawing/2014/main" id="{D8D1E43B-CDF8-1848-A895-631EA78A34B7}"/>
              </a:ext>
            </a:extLst>
          </p:cNvPr>
          <p:cNvSpPr txBox="1"/>
          <p:nvPr/>
        </p:nvSpPr>
        <p:spPr>
          <a:xfrm>
            <a:off x="521398" y="931008"/>
            <a:ext cx="5832389" cy="553998"/>
          </a:xfrm>
          <a:prstGeom prst="rect">
            <a:avLst/>
          </a:prstGeom>
          <a:noFill/>
        </p:spPr>
        <p:txBody>
          <a:bodyPr wrap="square" rtlCol="0">
            <a:spAutoFit/>
          </a:bodyPr>
          <a:lstStyle/>
          <a:p>
            <a:r>
              <a:rPr lang="en-US" sz="3000" dirty="0">
                <a:latin typeface="Calibri" panose="020F0502020204030204" pitchFamily="34" charset="0"/>
                <a:cs typeface="Calibri" panose="020F0502020204030204" pitchFamily="34" charset="0"/>
              </a:rPr>
              <a:t>JPC TOURISM</a:t>
            </a:r>
          </a:p>
        </p:txBody>
      </p:sp>
      <p:pic>
        <p:nvPicPr>
          <p:cNvPr id="9" name="Picture 8" descr="Timeline&#10;&#10;Description automatically generated">
            <a:extLst>
              <a:ext uri="{FF2B5EF4-FFF2-40B4-BE49-F238E27FC236}">
                <a16:creationId xmlns:a16="http://schemas.microsoft.com/office/drawing/2014/main" id="{60F30C37-C04F-C648-BCF1-626E228B169C}"/>
              </a:ext>
            </a:extLst>
          </p:cNvPr>
          <p:cNvPicPr>
            <a:picLocks noChangeAspect="1"/>
          </p:cNvPicPr>
          <p:nvPr/>
        </p:nvPicPr>
        <p:blipFill rotWithShape="1">
          <a:blip r:embed="rId3"/>
          <a:srcRect l="10325" t="9858" r="42263" b="25670"/>
          <a:stretch/>
        </p:blipFill>
        <p:spPr>
          <a:xfrm>
            <a:off x="3248297" y="1384663"/>
            <a:ext cx="4972594" cy="4955177"/>
          </a:xfrm>
          <a:prstGeom prst="rect">
            <a:avLst/>
          </a:prstGeom>
          <a:effectLst/>
        </p:spPr>
      </p:pic>
    </p:spTree>
    <p:extLst>
      <p:ext uri="{BB962C8B-B14F-4D97-AF65-F5344CB8AC3E}">
        <p14:creationId xmlns:p14="http://schemas.microsoft.com/office/powerpoint/2010/main" val="2109569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2846</TotalTime>
  <Words>686</Words>
  <Application>Microsoft Macintosh PowerPoint</Application>
  <PresentationFormat>Widescreen</PresentationFormat>
  <Paragraphs>119</Paragraphs>
  <Slides>16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Courier New</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Initial Thoughts</vt:lpstr>
      <vt:lpstr>Practicalities</vt:lpstr>
      <vt:lpstr>Great Malvern Farmers Market</vt:lpstr>
      <vt:lpstr>Stroud Farmers Market</vt:lpstr>
      <vt:lpstr>Invest in our own stalls</vt:lpstr>
      <vt:lpstr>Additional considerations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 pantelli</dc:creator>
  <cp:lastModifiedBy>sav pantelli</cp:lastModifiedBy>
  <cp:revision>30</cp:revision>
  <cp:lastPrinted>2021-06-14T10:45:13Z</cp:lastPrinted>
  <dcterms:created xsi:type="dcterms:W3CDTF">2021-06-14T08:29:29Z</dcterms:created>
  <dcterms:modified xsi:type="dcterms:W3CDTF">2021-06-18T11:25:23Z</dcterms:modified>
</cp:coreProperties>
</file>