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9" r:id="rId1"/>
  </p:sldMasterIdLst>
  <p:sldIdLst>
    <p:sldId id="256" r:id="rId2"/>
    <p:sldId id="258" r:id="rId3"/>
    <p:sldId id="267" r:id="rId4"/>
    <p:sldId id="259" r:id="rId5"/>
    <p:sldId id="260" r:id="rId6"/>
    <p:sldId id="270" r:id="rId7"/>
    <p:sldId id="273" r:id="rId8"/>
    <p:sldId id="261" r:id="rId9"/>
    <p:sldId id="269" r:id="rId10"/>
    <p:sldId id="262" r:id="rId11"/>
    <p:sldId id="263" r:id="rId12"/>
    <p:sldId id="264" r:id="rId13"/>
    <p:sldId id="271" r:id="rId14"/>
    <p:sldId id="26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8" d="100"/>
          <a:sy n="98" d="100"/>
        </p:scale>
        <p:origin x="-1200"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21" Type="http://schemas.microsoft.com/office/2016/11/relationships/changesInfo" Target="changesInfos/changesInfo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K Desmond" userId="692694f8-dee7-4ad7-a0c6-e2721d4ef0ce" providerId="ADAL" clId="{1B9151A8-ED21-4DA6-AD31-10A755219EDA}"/>
    <pc:docChg chg="custSel delSld modSld sldOrd">
      <pc:chgData name="Mrs K Desmond" userId="692694f8-dee7-4ad7-a0c6-e2721d4ef0ce" providerId="ADAL" clId="{1B9151A8-ED21-4DA6-AD31-10A755219EDA}" dt="2025-03-30T14:14:18.200" v="250" actId="20577"/>
      <pc:docMkLst>
        <pc:docMk/>
      </pc:docMkLst>
      <pc:sldChg chg="modSp mod">
        <pc:chgData name="Mrs K Desmond" userId="692694f8-dee7-4ad7-a0c6-e2721d4ef0ce" providerId="ADAL" clId="{1B9151A8-ED21-4DA6-AD31-10A755219EDA}" dt="2025-03-30T13:55:28.666" v="40" actId="20577"/>
        <pc:sldMkLst>
          <pc:docMk/>
          <pc:sldMk cId="2253176704" sldId="258"/>
        </pc:sldMkLst>
        <pc:spChg chg="mod">
          <ac:chgData name="Mrs K Desmond" userId="692694f8-dee7-4ad7-a0c6-e2721d4ef0ce" providerId="ADAL" clId="{1B9151A8-ED21-4DA6-AD31-10A755219EDA}" dt="2025-03-30T13:55:28.666" v="40" actId="20577"/>
          <ac:spMkLst>
            <pc:docMk/>
            <pc:sldMk cId="2253176704" sldId="258"/>
            <ac:spMk id="3" creationId="{00000000-0000-0000-0000-000000000000}"/>
          </ac:spMkLst>
        </pc:spChg>
      </pc:sldChg>
      <pc:sldChg chg="modSp mod">
        <pc:chgData name="Mrs K Desmond" userId="692694f8-dee7-4ad7-a0c6-e2721d4ef0ce" providerId="ADAL" clId="{1B9151A8-ED21-4DA6-AD31-10A755219EDA}" dt="2025-03-30T14:04:30.290" v="151" actId="20577"/>
        <pc:sldMkLst>
          <pc:docMk/>
          <pc:sldMk cId="663894809" sldId="259"/>
        </pc:sldMkLst>
        <pc:spChg chg="mod">
          <ac:chgData name="Mrs K Desmond" userId="692694f8-dee7-4ad7-a0c6-e2721d4ef0ce" providerId="ADAL" clId="{1B9151A8-ED21-4DA6-AD31-10A755219EDA}" dt="2025-03-30T13:52:59.360" v="20" actId="27636"/>
          <ac:spMkLst>
            <pc:docMk/>
            <pc:sldMk cId="663894809" sldId="259"/>
            <ac:spMk id="2" creationId="{00000000-0000-0000-0000-000000000000}"/>
          </ac:spMkLst>
        </pc:spChg>
        <pc:spChg chg="mod">
          <ac:chgData name="Mrs K Desmond" userId="692694f8-dee7-4ad7-a0c6-e2721d4ef0ce" providerId="ADAL" clId="{1B9151A8-ED21-4DA6-AD31-10A755219EDA}" dt="2025-03-30T14:04:30.290" v="151" actId="20577"/>
          <ac:spMkLst>
            <pc:docMk/>
            <pc:sldMk cId="663894809" sldId="259"/>
            <ac:spMk id="3" creationId="{00000000-0000-0000-0000-000000000000}"/>
          </ac:spMkLst>
        </pc:spChg>
      </pc:sldChg>
      <pc:sldChg chg="modSp mod">
        <pc:chgData name="Mrs K Desmond" userId="692694f8-dee7-4ad7-a0c6-e2721d4ef0ce" providerId="ADAL" clId="{1B9151A8-ED21-4DA6-AD31-10A755219EDA}" dt="2025-03-30T13:59:41.985" v="132" actId="20577"/>
        <pc:sldMkLst>
          <pc:docMk/>
          <pc:sldMk cId="160424970" sldId="260"/>
        </pc:sldMkLst>
        <pc:spChg chg="mod">
          <ac:chgData name="Mrs K Desmond" userId="692694f8-dee7-4ad7-a0c6-e2721d4ef0ce" providerId="ADAL" clId="{1B9151A8-ED21-4DA6-AD31-10A755219EDA}" dt="2025-03-30T13:59:41.985" v="132" actId="20577"/>
          <ac:spMkLst>
            <pc:docMk/>
            <pc:sldMk cId="160424970" sldId="260"/>
            <ac:spMk id="3" creationId="{00000000-0000-0000-0000-000000000000}"/>
          </ac:spMkLst>
        </pc:spChg>
      </pc:sldChg>
      <pc:sldChg chg="modSp mod">
        <pc:chgData name="Mrs K Desmond" userId="692694f8-dee7-4ad7-a0c6-e2721d4ef0ce" providerId="ADAL" clId="{1B9151A8-ED21-4DA6-AD31-10A755219EDA}" dt="2025-03-30T13:53:59.661" v="34" actId="14100"/>
        <pc:sldMkLst>
          <pc:docMk/>
          <pc:sldMk cId="1376437010" sldId="262"/>
        </pc:sldMkLst>
        <pc:spChg chg="mod">
          <ac:chgData name="Mrs K Desmond" userId="692694f8-dee7-4ad7-a0c6-e2721d4ef0ce" providerId="ADAL" clId="{1B9151A8-ED21-4DA6-AD31-10A755219EDA}" dt="2025-03-30T13:53:59.661" v="34" actId="14100"/>
          <ac:spMkLst>
            <pc:docMk/>
            <pc:sldMk cId="1376437010" sldId="262"/>
            <ac:spMk id="3" creationId="{00000000-0000-0000-0000-000000000000}"/>
          </ac:spMkLst>
        </pc:spChg>
      </pc:sldChg>
      <pc:sldChg chg="modSp mod">
        <pc:chgData name="Mrs K Desmond" userId="692694f8-dee7-4ad7-a0c6-e2721d4ef0ce" providerId="ADAL" clId="{1B9151A8-ED21-4DA6-AD31-10A755219EDA}" dt="2025-03-30T14:13:21.252" v="244" actId="20577"/>
        <pc:sldMkLst>
          <pc:docMk/>
          <pc:sldMk cId="2914693398" sldId="263"/>
        </pc:sldMkLst>
        <pc:spChg chg="mod">
          <ac:chgData name="Mrs K Desmond" userId="692694f8-dee7-4ad7-a0c6-e2721d4ef0ce" providerId="ADAL" clId="{1B9151A8-ED21-4DA6-AD31-10A755219EDA}" dt="2025-03-30T14:13:21.252" v="244" actId="20577"/>
          <ac:spMkLst>
            <pc:docMk/>
            <pc:sldMk cId="2914693398" sldId="263"/>
            <ac:spMk id="3" creationId="{00000000-0000-0000-0000-000000000000}"/>
          </ac:spMkLst>
        </pc:spChg>
      </pc:sldChg>
      <pc:sldChg chg="modSp mod">
        <pc:chgData name="Mrs K Desmond" userId="692694f8-dee7-4ad7-a0c6-e2721d4ef0ce" providerId="ADAL" clId="{1B9151A8-ED21-4DA6-AD31-10A755219EDA}" dt="2025-03-30T14:14:18.200" v="250" actId="20577"/>
        <pc:sldMkLst>
          <pc:docMk/>
          <pc:sldMk cId="3341652220" sldId="264"/>
        </pc:sldMkLst>
        <pc:spChg chg="mod">
          <ac:chgData name="Mrs K Desmond" userId="692694f8-dee7-4ad7-a0c6-e2721d4ef0ce" providerId="ADAL" clId="{1B9151A8-ED21-4DA6-AD31-10A755219EDA}" dt="2025-03-30T14:14:18.200" v="250" actId="20577"/>
          <ac:spMkLst>
            <pc:docMk/>
            <pc:sldMk cId="3341652220" sldId="264"/>
            <ac:spMk id="3" creationId="{00000000-0000-0000-0000-000000000000}"/>
          </ac:spMkLst>
        </pc:spChg>
      </pc:sldChg>
      <pc:sldChg chg="modSp mod">
        <pc:chgData name="Mrs K Desmond" userId="692694f8-dee7-4ad7-a0c6-e2721d4ef0ce" providerId="ADAL" clId="{1B9151A8-ED21-4DA6-AD31-10A755219EDA}" dt="2025-03-30T13:56:09.966" v="56" actId="20577"/>
        <pc:sldMkLst>
          <pc:docMk/>
          <pc:sldMk cId="738416814" sldId="267"/>
        </pc:sldMkLst>
        <pc:spChg chg="mod">
          <ac:chgData name="Mrs K Desmond" userId="692694f8-dee7-4ad7-a0c6-e2721d4ef0ce" providerId="ADAL" clId="{1B9151A8-ED21-4DA6-AD31-10A755219EDA}" dt="2025-03-30T13:56:09.966" v="56" actId="20577"/>
          <ac:spMkLst>
            <pc:docMk/>
            <pc:sldMk cId="738416814" sldId="267"/>
            <ac:spMk id="3" creationId="{00000000-0000-0000-0000-000000000000}"/>
          </ac:spMkLst>
        </pc:spChg>
      </pc:sldChg>
      <pc:sldChg chg="addSp modSp mod">
        <pc:chgData name="Mrs K Desmond" userId="692694f8-dee7-4ad7-a0c6-e2721d4ef0ce" providerId="ADAL" clId="{1B9151A8-ED21-4DA6-AD31-10A755219EDA}" dt="2025-03-30T13:53:52.701" v="32" actId="1076"/>
        <pc:sldMkLst>
          <pc:docMk/>
          <pc:sldMk cId="2868984182" sldId="269"/>
        </pc:sldMkLst>
        <pc:spChg chg="mod">
          <ac:chgData name="Mrs K Desmond" userId="692694f8-dee7-4ad7-a0c6-e2721d4ef0ce" providerId="ADAL" clId="{1B9151A8-ED21-4DA6-AD31-10A755219EDA}" dt="2025-03-30T13:52:59.310" v="18" actId="27636"/>
          <ac:spMkLst>
            <pc:docMk/>
            <pc:sldMk cId="2868984182" sldId="269"/>
            <ac:spMk id="2" creationId="{00000000-0000-0000-0000-000000000000}"/>
          </ac:spMkLst>
        </pc:spChg>
        <pc:spChg chg="mod">
          <ac:chgData name="Mrs K Desmond" userId="692694f8-dee7-4ad7-a0c6-e2721d4ef0ce" providerId="ADAL" clId="{1B9151A8-ED21-4DA6-AD31-10A755219EDA}" dt="2025-03-30T13:53:52.701" v="32" actId="1076"/>
          <ac:spMkLst>
            <pc:docMk/>
            <pc:sldMk cId="2868984182" sldId="269"/>
            <ac:spMk id="3" creationId="{00000000-0000-0000-0000-000000000000}"/>
          </ac:spMkLst>
        </pc:spChg>
        <pc:picChg chg="add mod">
          <ac:chgData name="Mrs K Desmond" userId="692694f8-dee7-4ad7-a0c6-e2721d4ef0ce" providerId="ADAL" clId="{1B9151A8-ED21-4DA6-AD31-10A755219EDA}" dt="2025-03-30T13:53:44.167" v="31" actId="1076"/>
          <ac:picMkLst>
            <pc:docMk/>
            <pc:sldMk cId="2868984182" sldId="269"/>
            <ac:picMk id="4" creationId="{4C4E04BE-68F3-4B8E-AF84-B2A31CF3BA5F}"/>
          </ac:picMkLst>
        </pc:picChg>
      </pc:sldChg>
      <pc:sldChg chg="ord">
        <pc:chgData name="Mrs K Desmond" userId="692694f8-dee7-4ad7-a0c6-e2721d4ef0ce" providerId="ADAL" clId="{1B9151A8-ED21-4DA6-AD31-10A755219EDA}" dt="2025-03-30T13:51:33.088" v="3"/>
        <pc:sldMkLst>
          <pc:docMk/>
          <pc:sldMk cId="3716556269" sldId="271"/>
        </pc:sldMkLst>
      </pc:sldChg>
      <pc:sldChg chg="addSp delSp modSp del mod ord">
        <pc:chgData name="Mrs K Desmond" userId="692694f8-dee7-4ad7-a0c6-e2721d4ef0ce" providerId="ADAL" clId="{1B9151A8-ED21-4DA6-AD31-10A755219EDA}" dt="2025-03-30T13:53:55.282" v="33" actId="47"/>
        <pc:sldMkLst>
          <pc:docMk/>
          <pc:sldMk cId="4178521108" sldId="272"/>
        </pc:sldMkLst>
        <pc:spChg chg="add mod">
          <ac:chgData name="Mrs K Desmond" userId="692694f8-dee7-4ad7-a0c6-e2721d4ef0ce" providerId="ADAL" clId="{1B9151A8-ED21-4DA6-AD31-10A755219EDA}" dt="2025-03-30T13:52:55.398" v="16" actId="21"/>
          <ac:spMkLst>
            <pc:docMk/>
            <pc:sldMk cId="4178521108" sldId="272"/>
            <ac:spMk id="5" creationId="{4FBFC5D6-FEE6-45CD-AC3B-793C96C9D194}"/>
          </ac:spMkLst>
        </pc:spChg>
        <pc:picChg chg="del">
          <ac:chgData name="Mrs K Desmond" userId="692694f8-dee7-4ad7-a0c6-e2721d4ef0ce" providerId="ADAL" clId="{1B9151A8-ED21-4DA6-AD31-10A755219EDA}" dt="2025-03-30T13:52:55.398" v="16" actId="21"/>
          <ac:picMkLst>
            <pc:docMk/>
            <pc:sldMk cId="4178521108" sldId="272"/>
            <ac:picMk id="4" creationId="{85A54B60-FF6C-3675-7F19-FEDB2E53AE6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dirty="0"/>
              <a:t>Click to edit Master title style</a:t>
            </a:r>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83A977F-2504-E741-85B4-8F01994E1F25}" type="datetimeFigureOut">
              <a:rPr lang="en-US" dirty="0"/>
              <a:t>11/04/25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2921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dirty="0"/>
              <a:t>Click to edit Master title style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44F351F-53B1-3B4C-8CD4-15B0457E8E3F}" type="datetimeFigureOut">
              <a:rPr lang="en-US" dirty="0"/>
              <a:t>11/04/25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20240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dirty="0"/>
              <a:t>Click to edit Master title style</a:t>
            </a:r>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AB1E8F6-4F69-E448-82E4-3FF8C30628E4}" type="datetimeFigureOut">
              <a:rPr lang="en-US" dirty="0"/>
              <a:t>11/04/25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561260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dirty="0"/>
              <a:t>Click to edit Master title style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dirty="0"/>
              <a:t>Click to edit Master text styles</a:t>
            </a:r>
          </a:p>
        </p:txBody>
      </p:sp>
      <p:sp>
        <p:nvSpPr>
          <p:cNvPr id="5" name="Date Placeholder 4"/>
          <p:cNvSpPr>
            <a:spLocks noGrp="1"/>
          </p:cNvSpPr>
          <p:nvPr>
            <p:ph type="dt" sz="half" idx="10"/>
          </p:nvPr>
        </p:nvSpPr>
        <p:spPr/>
        <p:txBody>
          <a:bodyPr/>
          <a:lstStyle/>
          <a:p>
            <a:fld id="{F790BAD4-EC93-8B4C-97AE-9AB5F3271B19}" type="datetimeFigureOut">
              <a:rPr lang="en-US" dirty="0"/>
              <a:t>11/04/25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8703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dirty="0"/>
              <a:t>Click to edit Master title style</a:t>
            </a:r>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dirty="0"/>
              <a:t>Click to edit Master text styles</a:t>
            </a:r>
          </a:p>
        </p:txBody>
      </p:sp>
      <p:sp>
        <p:nvSpPr>
          <p:cNvPr id="5" name="Date Placeholder 4"/>
          <p:cNvSpPr>
            <a:spLocks noGrp="1"/>
          </p:cNvSpPr>
          <p:nvPr>
            <p:ph type="dt" sz="half" idx="10"/>
          </p:nvPr>
        </p:nvSpPr>
        <p:spPr/>
        <p:txBody>
          <a:bodyPr/>
          <a:lstStyle/>
          <a:p>
            <a:fld id="{E6C9050E-E079-6441-81E7-806D30677343}" type="datetimeFigureOut">
              <a:rPr lang="en-US" dirty="0"/>
              <a:t>11/04/25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729988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dirty="0"/>
              <a:t>Click to edit Master title style</a:t>
            </a:r>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dirty="0"/>
              <a:t>Click to edit Master text styles</a:t>
            </a:r>
          </a:p>
        </p:txBody>
      </p:sp>
      <p:sp>
        <p:nvSpPr>
          <p:cNvPr id="5" name="Date Placeholder 4"/>
          <p:cNvSpPr>
            <a:spLocks noGrp="1"/>
          </p:cNvSpPr>
          <p:nvPr>
            <p:ph type="dt" sz="half" idx="10"/>
          </p:nvPr>
        </p:nvSpPr>
        <p:spPr/>
        <p:txBody>
          <a:bodyPr/>
          <a:lstStyle/>
          <a:p>
            <a:fld id="{99B230AF-FFB7-DE42-B481-AAC2589869DA}" type="datetimeFigureOut">
              <a:rPr lang="en-US" dirty="0"/>
              <a:t>11/04/25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03634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E9A7C16-FAF2-2C41-B697-563997C522AD}" type="datetimeFigureOut">
              <a:rPr lang="en-US" dirty="0"/>
              <a:t>11/04/25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44304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A19D9EA-0687-604F-B97A-763B6765DF9F}" type="datetimeFigureOut">
              <a:rPr lang="en-US" dirty="0"/>
              <a:t>11/04/25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34587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dirty="0"/>
              <a:t>Click to edit Master title style</a:t>
            </a:r>
          </a:p>
        </p:txBody>
      </p:sp>
      <p:sp>
        <p:nvSpPr>
          <p:cNvPr id="3" name="Content Placeholder 2"/>
          <p:cNvSpPr>
            <a:spLocks noGrp="1"/>
          </p:cNvSpPr>
          <p:nvPr>
            <p:ph idx="1"/>
          </p:nvPr>
        </p:nvSpPr>
        <p:spPr>
          <a:xfrm>
            <a:off x="1942415" y="2133600"/>
            <a:ext cx="6591985" cy="37776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2B9A02F-357D-AF42-B110-A7740AFDCA1B}" type="datetimeFigureOut">
              <a:rPr lang="en-US" dirty="0"/>
              <a:t>11/04/25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25271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DABB9B27-4D02-2940-AED5-BC8F2B3B1507}" type="datetimeFigureOut">
              <a:rPr lang="en-US" dirty="0"/>
              <a:t>11/04/25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95783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04CF7878-2C98-7449-BB8F-764A5EA8E558}" type="datetimeFigureOut">
              <a:rPr lang="en-US" dirty="0"/>
              <a:t>11/04/25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42589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6D2F403-9584-1749-B6AB-5E1C5F94527C}" type="datetimeFigureOut">
              <a:rPr lang="en-US" dirty="0"/>
              <a:t>11/04/25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1369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A58C0351-EB03-5444-BA93-B7E778374E24}" type="datetimeFigureOut">
              <a:rPr lang="en-US" dirty="0"/>
              <a:t>11/04/25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88453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ADB90-FF7E-5041-AB9F-1BC0957AB829}" type="datetimeFigureOut">
              <a:rPr lang="en-US" dirty="0"/>
              <a:t>11/04/25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43902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dirty="0"/>
              <a:t>Click to edit Master title style</a:t>
            </a:r>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1EB8CB6-48D8-4E47-B0D3-B56230F429D0}" type="datetimeFigureOut">
              <a:rPr lang="en-US" dirty="0"/>
              <a:t>11/04/25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03208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EF716D3-DCE8-CC45-8106-AE5DFCD073F9}" type="datetimeFigureOut">
              <a:rPr lang="en-US" dirty="0"/>
              <a:t>11/04/25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319637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D9FFFB4-400D-1240-AB24-6F86C96D4DFB}" type="datetimeFigureOut">
              <a:rPr lang="en-US" dirty="0"/>
              <a:t>11/04/25</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00096632"/>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6488"/>
            <a:ext cx="7772400" cy="984804"/>
          </a:xfrm>
        </p:spPr>
        <p:txBody>
          <a:bodyPr/>
          <a:lstStyle/>
          <a:p>
            <a:r>
              <a:rPr lang="en-US" dirty="0"/>
              <a:t>Henley Parking</a:t>
            </a:r>
          </a:p>
        </p:txBody>
      </p:sp>
      <p:sp>
        <p:nvSpPr>
          <p:cNvPr id="3" name="Subtitle 2"/>
          <p:cNvSpPr>
            <a:spLocks noGrp="1"/>
          </p:cNvSpPr>
          <p:nvPr>
            <p:ph type="subTitle" idx="1"/>
          </p:nvPr>
        </p:nvSpPr>
        <p:spPr>
          <a:xfrm>
            <a:off x="1034397" y="1841097"/>
            <a:ext cx="7801152" cy="3811728"/>
          </a:xfrm>
        </p:spPr>
        <p:txBody>
          <a:bodyPr vert="horz" lIns="91440" tIns="45720" rIns="91440" bIns="45720" rtlCol="0" anchor="t">
            <a:noAutofit/>
          </a:bodyPr>
          <a:lstStyle/>
          <a:p>
            <a:pPr marL="457200" indent="-457200">
              <a:buFont typeface="Arial"/>
              <a:buChar char="•"/>
            </a:pPr>
            <a:r>
              <a:rPr lang="en-US" sz="2600" dirty="0"/>
              <a:t>On 6</a:t>
            </a:r>
            <a:r>
              <a:rPr lang="en-US" sz="2600" baseline="30000" dirty="0"/>
              <a:t>th</a:t>
            </a:r>
            <a:r>
              <a:rPr lang="en-US" sz="2600" dirty="0"/>
              <a:t> November, Ian Ford and I held a meeting with Warwickshire County Council (Highways) and Ian Shenton of Stratford </a:t>
            </a:r>
            <a:r>
              <a:rPr lang="en-US" sz="2600"/>
              <a:t>County Council</a:t>
            </a:r>
          </a:p>
          <a:p>
            <a:pPr marL="457200" indent="-457200" algn="l">
              <a:buFont typeface="Arial"/>
              <a:buChar char="•"/>
            </a:pPr>
            <a:endParaRPr lang="en-US" sz="2600" dirty="0"/>
          </a:p>
          <a:p>
            <a:pPr marL="457200" indent="-457200">
              <a:buFont typeface="Arial"/>
              <a:buChar char="•"/>
            </a:pPr>
            <a:r>
              <a:rPr lang="en-US" sz="2600"/>
              <a:t>The purpose of this meeting was to discuss the options and presentations to ensure the </a:t>
            </a:r>
            <a:r>
              <a:rPr lang="en-US" sz="2600" dirty="0"/>
              <a:t>residents in Henley can walk safely on our High Street, from people parking illegally</a:t>
            </a:r>
          </a:p>
        </p:txBody>
      </p:sp>
    </p:spTree>
    <p:extLst>
      <p:ext uri="{BB962C8B-B14F-4D97-AF65-F5344CB8AC3E}">
        <p14:creationId xmlns:p14="http://schemas.microsoft.com/office/powerpoint/2010/main" val="2452958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25281"/>
            <a:ext cx="7772400" cy="984804"/>
          </a:xfrm>
        </p:spPr>
        <p:txBody>
          <a:bodyPr>
            <a:normAutofit fontScale="90000"/>
          </a:bodyPr>
          <a:lstStyle/>
          <a:p>
            <a:r>
              <a:rPr lang="en-US" dirty="0"/>
              <a:t>Parking Issues at our other Car Parks</a:t>
            </a:r>
          </a:p>
        </p:txBody>
      </p:sp>
      <p:sp>
        <p:nvSpPr>
          <p:cNvPr id="3" name="Subtitle 2"/>
          <p:cNvSpPr>
            <a:spLocks noGrp="1"/>
          </p:cNvSpPr>
          <p:nvPr>
            <p:ph type="subTitle" idx="1"/>
          </p:nvPr>
        </p:nvSpPr>
        <p:spPr>
          <a:xfrm>
            <a:off x="1328738" y="1712052"/>
            <a:ext cx="7557918" cy="4703741"/>
          </a:xfrm>
        </p:spPr>
        <p:txBody>
          <a:bodyPr vert="horz" lIns="91440" tIns="45720" rIns="91440" bIns="45720" rtlCol="0" anchor="t">
            <a:noAutofit/>
          </a:bodyPr>
          <a:lstStyle/>
          <a:p>
            <a:pPr marL="457200" indent="-457200" algn="l">
              <a:buFont typeface="Arial"/>
              <a:buChar char="•"/>
            </a:pPr>
            <a:r>
              <a:rPr lang="en-US" sz="1600" dirty="0"/>
              <a:t>A study needs to be completed and identify the best solution for our parking issues at the towns car parks</a:t>
            </a:r>
          </a:p>
          <a:p>
            <a:pPr marL="457200" indent="-457200" algn="l">
              <a:buFont typeface="Arial"/>
              <a:buChar char="•"/>
            </a:pPr>
            <a:endParaRPr lang="en-US" sz="1600" dirty="0"/>
          </a:p>
          <a:p>
            <a:pPr marL="457200" indent="-457200" algn="l">
              <a:buFont typeface="Arial"/>
              <a:buChar char="•"/>
            </a:pPr>
            <a:r>
              <a:rPr lang="en-US" sz="1600" dirty="0"/>
              <a:t>Suggestions for making it better.  Prince Harry / Medical Centre  </a:t>
            </a:r>
            <a:r>
              <a:rPr lang="en-US" sz="1600" dirty="0" err="1"/>
              <a:t>eg</a:t>
            </a:r>
            <a:r>
              <a:rPr lang="en-US" sz="1600" dirty="0"/>
              <a:t>: An In and Out, or 1 way system</a:t>
            </a:r>
          </a:p>
          <a:p>
            <a:pPr marL="457200" indent="-457200" algn="l">
              <a:buFont typeface="Arial"/>
              <a:buChar char="•"/>
            </a:pPr>
            <a:endParaRPr lang="en-US" sz="1600" dirty="0"/>
          </a:p>
          <a:p>
            <a:pPr marL="457200" indent="-457200" algn="l">
              <a:buFont typeface="Arial"/>
              <a:buChar char="•"/>
            </a:pPr>
            <a:r>
              <a:rPr lang="en-US" sz="1600" dirty="0"/>
              <a:t>Payment for this Car Park</a:t>
            </a:r>
          </a:p>
          <a:p>
            <a:pPr marL="457200" indent="-457200" algn="l">
              <a:buFont typeface="Arial"/>
              <a:buChar char="•"/>
            </a:pPr>
            <a:endParaRPr lang="en-US" sz="1600" dirty="0"/>
          </a:p>
          <a:p>
            <a:pPr marL="457200" indent="-457200" algn="l">
              <a:buFont typeface="Arial"/>
              <a:buChar char="•"/>
            </a:pPr>
            <a:r>
              <a:rPr lang="en-US" sz="1600" dirty="0"/>
              <a:t>Medical staff to not park in the Patients section for all day.</a:t>
            </a:r>
          </a:p>
          <a:p>
            <a:pPr marL="457200" indent="-457200" algn="l">
              <a:buFont typeface="Arial"/>
              <a:buChar char="•"/>
            </a:pPr>
            <a:endParaRPr lang="en-US" sz="1600" dirty="0"/>
          </a:p>
          <a:p>
            <a:pPr marL="457200" indent="-457200" algn="l">
              <a:buFont typeface="Arial"/>
              <a:buChar char="•"/>
            </a:pPr>
            <a:r>
              <a:rPr lang="en-US" sz="1600" dirty="0"/>
              <a:t>Introducing payment for the other towns car parks so they are all in sync.</a:t>
            </a:r>
          </a:p>
          <a:p>
            <a:pPr marL="457200" indent="-457200" algn="l">
              <a:buFont typeface="Arial"/>
              <a:buChar char="•"/>
            </a:pPr>
            <a:endParaRPr lang="en-US" sz="1600" dirty="0"/>
          </a:p>
          <a:p>
            <a:pPr marL="457200" indent="-457200" algn="l">
              <a:buFont typeface="Arial"/>
              <a:buChar char="•"/>
            </a:pPr>
            <a:r>
              <a:rPr lang="en-US" sz="1600" dirty="0"/>
              <a:t>Stopping illegal parking</a:t>
            </a:r>
          </a:p>
          <a:p>
            <a:pPr marL="457200" indent="-457200" algn="l">
              <a:buFont typeface="Arial"/>
              <a:buChar char="•"/>
            </a:pPr>
            <a:endParaRPr lang="en-US" sz="1600" dirty="0"/>
          </a:p>
          <a:p>
            <a:pPr marL="457200" indent="-457200" algn="l">
              <a:buFont typeface="Arial"/>
              <a:buChar char="•"/>
            </a:pPr>
            <a:r>
              <a:rPr lang="en-US" sz="1600" dirty="0"/>
              <a:t>Bringing everything about our car parks to be the same</a:t>
            </a:r>
          </a:p>
          <a:p>
            <a:pPr marL="457200" indent="-457200" algn="l">
              <a:buFont typeface="Arial"/>
              <a:buChar char="•"/>
            </a:pPr>
            <a:endParaRPr lang="en-US" dirty="0"/>
          </a:p>
          <a:p>
            <a:endParaRPr lang="en-US" dirty="0"/>
          </a:p>
        </p:txBody>
      </p:sp>
    </p:spTree>
    <p:extLst>
      <p:ext uri="{BB962C8B-B14F-4D97-AF65-F5344CB8AC3E}">
        <p14:creationId xmlns:p14="http://schemas.microsoft.com/office/powerpoint/2010/main" val="1376437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6488"/>
            <a:ext cx="7772400" cy="984804"/>
          </a:xfrm>
        </p:spPr>
        <p:txBody>
          <a:bodyPr>
            <a:normAutofit/>
          </a:bodyPr>
          <a:lstStyle/>
          <a:p>
            <a:r>
              <a:rPr lang="en-US" dirty="0"/>
              <a:t>Long Term Strategy </a:t>
            </a:r>
          </a:p>
        </p:txBody>
      </p:sp>
      <p:sp>
        <p:nvSpPr>
          <p:cNvPr id="3" name="Subtitle 2"/>
          <p:cNvSpPr>
            <a:spLocks noGrp="1"/>
          </p:cNvSpPr>
          <p:nvPr>
            <p:ph type="subTitle" idx="1"/>
          </p:nvPr>
        </p:nvSpPr>
        <p:spPr>
          <a:xfrm>
            <a:off x="894152" y="1827072"/>
            <a:ext cx="7801152" cy="3811728"/>
          </a:xfrm>
        </p:spPr>
        <p:txBody>
          <a:bodyPr>
            <a:normAutofit/>
          </a:bodyPr>
          <a:lstStyle/>
          <a:p>
            <a:pPr marL="457200" indent="-457200" algn="l">
              <a:buFont typeface="Arial"/>
              <a:buChar char="•"/>
            </a:pPr>
            <a:r>
              <a:rPr lang="en-US" dirty="0"/>
              <a:t>Back to the meeting in November with WCC we did discuss many options to try and alleviate the issues of the Henley Pinch Points</a:t>
            </a:r>
          </a:p>
          <a:p>
            <a:pPr marL="457200" indent="-457200" algn="l">
              <a:buFont typeface="Arial"/>
              <a:buChar char="•"/>
            </a:pPr>
            <a:endParaRPr lang="en-US" dirty="0"/>
          </a:p>
          <a:p>
            <a:pPr marL="457200" indent="-457200" algn="l">
              <a:buFont typeface="Arial"/>
              <a:buChar char="•"/>
            </a:pPr>
            <a:r>
              <a:rPr lang="en-US" dirty="0"/>
              <a:t>Additionally, the council did highlight that proposals being put forward, would have a serious cost implication that we as the JPC would have to pay for </a:t>
            </a:r>
          </a:p>
        </p:txBody>
      </p:sp>
    </p:spTree>
    <p:extLst>
      <p:ext uri="{BB962C8B-B14F-4D97-AF65-F5344CB8AC3E}">
        <p14:creationId xmlns:p14="http://schemas.microsoft.com/office/powerpoint/2010/main" val="2914693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6488"/>
            <a:ext cx="7772400" cy="984804"/>
          </a:xfrm>
        </p:spPr>
        <p:txBody>
          <a:bodyPr/>
          <a:lstStyle/>
          <a:p>
            <a:r>
              <a:rPr lang="en-US" dirty="0"/>
              <a:t>Strategy Proposals</a:t>
            </a:r>
          </a:p>
        </p:txBody>
      </p:sp>
      <p:sp>
        <p:nvSpPr>
          <p:cNvPr id="3" name="Subtitle 2"/>
          <p:cNvSpPr>
            <a:spLocks noGrp="1"/>
          </p:cNvSpPr>
          <p:nvPr>
            <p:ph type="subTitle" idx="1"/>
          </p:nvPr>
        </p:nvSpPr>
        <p:spPr>
          <a:xfrm>
            <a:off x="1514474" y="1827071"/>
            <a:ext cx="7362251" cy="4198379"/>
          </a:xfrm>
        </p:spPr>
        <p:txBody>
          <a:bodyPr>
            <a:normAutofit/>
          </a:bodyPr>
          <a:lstStyle/>
          <a:p>
            <a:pPr marL="457200" indent="-457200" algn="l">
              <a:buFont typeface="Arial"/>
              <a:buChar char="•"/>
            </a:pPr>
            <a:r>
              <a:rPr lang="en-US" dirty="0"/>
              <a:t>One of the proposals that the WDC did seem to accept was the removal of 50% of the pavement outside the old Barclays Bank. This would ease congestion when there are deliveries to the shops</a:t>
            </a:r>
          </a:p>
          <a:p>
            <a:pPr algn="l"/>
            <a:endParaRPr lang="en-US" dirty="0"/>
          </a:p>
          <a:p>
            <a:pPr marL="457200" indent="-457200" algn="l">
              <a:buFont typeface="Arial"/>
              <a:buChar char="•"/>
            </a:pPr>
            <a:r>
              <a:rPr lang="en-US" dirty="0"/>
              <a:t>A full feasibility study with drawings would need to be carried out by WDC and thus analysed. This however is at a far more understandable figure of £1000</a:t>
            </a:r>
          </a:p>
          <a:p>
            <a:pPr marL="457200" indent="-457200" algn="l">
              <a:buFont typeface="Arial"/>
              <a:buChar char="•"/>
            </a:pPr>
            <a:endParaRPr lang="en-US" dirty="0"/>
          </a:p>
          <a:p>
            <a:pPr marL="457200" indent="-457200" algn="l">
              <a:buFont typeface="Arial"/>
              <a:buChar char="•"/>
            </a:pPr>
            <a:r>
              <a:rPr lang="en-US" dirty="0"/>
              <a:t>To alter the road at this point would be expensive, thus some solutions would need to be found to highlight this issue, or find ways that this can be funded.</a:t>
            </a:r>
          </a:p>
        </p:txBody>
      </p:sp>
    </p:spTree>
    <p:extLst>
      <p:ext uri="{BB962C8B-B14F-4D97-AF65-F5344CB8AC3E}">
        <p14:creationId xmlns:p14="http://schemas.microsoft.com/office/powerpoint/2010/main" val="3341652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 street with cars and buildings&#10;&#10;AI-generated content may be incorrect.">
            <a:extLst>
              <a:ext uri="{FF2B5EF4-FFF2-40B4-BE49-F238E27FC236}">
                <a16:creationId xmlns:a16="http://schemas.microsoft.com/office/drawing/2014/main" xmlns="" id="{C804EFA3-812D-3293-34D0-CF043AE2BA11}"/>
              </a:ext>
            </a:extLst>
          </p:cNvPr>
          <p:cNvPicPr>
            <a:picLocks noGrp="1" noChangeAspect="1"/>
          </p:cNvPicPr>
          <p:nvPr>
            <p:ph idx="1"/>
          </p:nvPr>
        </p:nvPicPr>
        <p:blipFill>
          <a:blip r:embed="rId2"/>
          <a:stretch>
            <a:fillRect/>
          </a:stretch>
        </p:blipFill>
        <p:spPr>
          <a:xfrm>
            <a:off x="2631050" y="595223"/>
            <a:ext cx="4495845" cy="5934225"/>
          </a:xfrm>
        </p:spPr>
      </p:pic>
    </p:spTree>
    <p:extLst>
      <p:ext uri="{BB962C8B-B14F-4D97-AF65-F5344CB8AC3E}">
        <p14:creationId xmlns:p14="http://schemas.microsoft.com/office/powerpoint/2010/main" val="3716556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6488"/>
            <a:ext cx="7772400" cy="984804"/>
          </a:xfrm>
        </p:spPr>
        <p:txBody>
          <a:bodyPr>
            <a:normAutofit/>
          </a:bodyPr>
          <a:lstStyle/>
          <a:p>
            <a:r>
              <a:rPr lang="en-US" dirty="0"/>
              <a:t>Proposals for Future </a:t>
            </a:r>
          </a:p>
        </p:txBody>
      </p:sp>
      <p:sp>
        <p:nvSpPr>
          <p:cNvPr id="3" name="Subtitle 2"/>
          <p:cNvSpPr>
            <a:spLocks noGrp="1"/>
          </p:cNvSpPr>
          <p:nvPr>
            <p:ph type="subTitle" idx="1"/>
          </p:nvPr>
        </p:nvSpPr>
        <p:spPr>
          <a:xfrm>
            <a:off x="894152" y="1465669"/>
            <a:ext cx="7801152" cy="5524850"/>
          </a:xfrm>
        </p:spPr>
        <p:txBody>
          <a:bodyPr>
            <a:normAutofit fontScale="92500"/>
          </a:bodyPr>
          <a:lstStyle/>
          <a:p>
            <a:pPr marL="457200" indent="-457200" algn="l">
              <a:buFont typeface="Arial"/>
              <a:buChar char="•"/>
            </a:pPr>
            <a:r>
              <a:rPr lang="en-US" sz="1600" dirty="0"/>
              <a:t>Ian and myself are willing to again cause WDC a rather painful headache with the background work to propose the changes</a:t>
            </a:r>
          </a:p>
          <a:p>
            <a:pPr algn="l"/>
            <a:endParaRPr lang="en-US" sz="1600" dirty="0"/>
          </a:p>
          <a:p>
            <a:pPr marL="457200" indent="-457200" algn="l">
              <a:buFont typeface="Arial"/>
              <a:buChar char="•"/>
            </a:pPr>
            <a:r>
              <a:rPr lang="en-US" sz="1600" dirty="0"/>
              <a:t>Discuss with the vendors of the best least disruptive loading times</a:t>
            </a:r>
          </a:p>
          <a:p>
            <a:pPr marL="457200" indent="-457200" algn="l">
              <a:buFont typeface="Arial"/>
              <a:buChar char="•"/>
            </a:pPr>
            <a:endParaRPr lang="en-US" sz="1600" dirty="0"/>
          </a:p>
          <a:p>
            <a:pPr marL="457200" indent="-457200" algn="l">
              <a:buFont typeface="Arial"/>
              <a:buChar char="•"/>
            </a:pPr>
            <a:r>
              <a:rPr lang="en-US" sz="1600" dirty="0"/>
              <a:t>Push the WDC to implement the changes to stop parking by cars in this area</a:t>
            </a:r>
          </a:p>
          <a:p>
            <a:pPr marL="457200" indent="-457200" algn="l">
              <a:buFont typeface="Arial"/>
              <a:buChar char="•"/>
            </a:pPr>
            <a:endParaRPr lang="en-US" sz="1600" dirty="0"/>
          </a:p>
          <a:p>
            <a:pPr marL="457200" indent="-457200" algn="l">
              <a:buFont typeface="Arial"/>
              <a:buChar char="•"/>
            </a:pPr>
            <a:r>
              <a:rPr lang="en-US" sz="1600" dirty="0"/>
              <a:t>Gain approval for the feasibility study to be actioned by WDC</a:t>
            </a:r>
          </a:p>
          <a:p>
            <a:pPr marL="457200" indent="-457200" algn="l">
              <a:buFont typeface="Arial"/>
              <a:buChar char="•"/>
            </a:pPr>
            <a:endParaRPr lang="en-US" sz="1600" dirty="0"/>
          </a:p>
          <a:p>
            <a:pPr marL="457200" indent="-457200" algn="l">
              <a:buFont typeface="Arial"/>
              <a:buChar char="•"/>
            </a:pPr>
            <a:r>
              <a:rPr lang="en-US" sz="1600" dirty="0"/>
              <a:t>Discuss the future long term with the joint team for the housing development</a:t>
            </a:r>
          </a:p>
          <a:p>
            <a:pPr marL="457200" indent="-457200" algn="l">
              <a:buFont typeface="Arial"/>
              <a:buChar char="•"/>
            </a:pPr>
            <a:endParaRPr lang="en-US" sz="1600" dirty="0"/>
          </a:p>
          <a:p>
            <a:pPr marL="457200" indent="-457200" algn="l">
              <a:buFont typeface="Arial"/>
              <a:buChar char="•"/>
            </a:pPr>
            <a:r>
              <a:rPr lang="en-US" sz="1600" dirty="0"/>
              <a:t>The proposals whatever is decided will be to find / implement ways to ensure that our town center does not die, as we cannot let that happen</a:t>
            </a:r>
          </a:p>
          <a:p>
            <a:pPr marL="457200" indent="-457200" algn="l">
              <a:buFont typeface="Arial"/>
              <a:buChar char="•"/>
            </a:pPr>
            <a:endParaRPr lang="en-US" sz="1600" dirty="0"/>
          </a:p>
          <a:p>
            <a:pPr marL="457200" indent="-457200" algn="l">
              <a:buFont typeface="Arial"/>
              <a:buChar char="•"/>
            </a:pPr>
            <a:r>
              <a:rPr lang="en-US" sz="1600" dirty="0"/>
              <a:t>Ensure all the findings are reported / actioned upon by the JPC</a:t>
            </a:r>
          </a:p>
          <a:p>
            <a:r>
              <a:rPr lang="en-US" dirty="0"/>
              <a:t> </a:t>
            </a:r>
          </a:p>
        </p:txBody>
      </p:sp>
    </p:spTree>
    <p:extLst>
      <p:ext uri="{BB962C8B-B14F-4D97-AF65-F5344CB8AC3E}">
        <p14:creationId xmlns:p14="http://schemas.microsoft.com/office/powerpoint/2010/main" val="663616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6488"/>
            <a:ext cx="7772400" cy="984804"/>
          </a:xfrm>
        </p:spPr>
        <p:txBody>
          <a:bodyPr/>
          <a:lstStyle/>
          <a:p>
            <a:r>
              <a:rPr lang="en-US" dirty="0"/>
              <a:t>Parking Proposals</a:t>
            </a:r>
          </a:p>
        </p:txBody>
      </p:sp>
      <p:sp>
        <p:nvSpPr>
          <p:cNvPr id="3" name="Subtitle 2"/>
          <p:cNvSpPr>
            <a:spLocks noGrp="1"/>
          </p:cNvSpPr>
          <p:nvPr>
            <p:ph type="subTitle" idx="1"/>
          </p:nvPr>
        </p:nvSpPr>
        <p:spPr>
          <a:xfrm>
            <a:off x="950250" y="1714875"/>
            <a:ext cx="7801152" cy="4921255"/>
          </a:xfrm>
        </p:spPr>
        <p:txBody>
          <a:bodyPr>
            <a:normAutofit fontScale="92500"/>
          </a:bodyPr>
          <a:lstStyle/>
          <a:p>
            <a:pPr marL="457200" indent="-457200">
              <a:buFont typeface="Arial"/>
              <a:buChar char="•"/>
            </a:pPr>
            <a:r>
              <a:rPr lang="en-US" sz="2000" dirty="0"/>
              <a:t>At this meeting, we gave a short presentation as to the problems that Henley in Arden experiences due to the existing parking restrictions and we suggested / highlighted possible solutions</a:t>
            </a:r>
          </a:p>
          <a:p>
            <a:pPr marL="457200" indent="-457200" algn="l">
              <a:buFont typeface="Arial"/>
              <a:buChar char="•"/>
            </a:pPr>
            <a:endParaRPr lang="en-US" sz="2000" dirty="0"/>
          </a:p>
          <a:p>
            <a:pPr marL="457200" indent="-457200" algn="l">
              <a:buFont typeface="Arial"/>
              <a:buChar char="•"/>
            </a:pPr>
            <a:r>
              <a:rPr lang="en-US" sz="2000" dirty="0"/>
              <a:t>It was agreed between WCCHD &amp; all others present, that there is an issue with Parking on Henley High Street</a:t>
            </a:r>
          </a:p>
          <a:p>
            <a:pPr marL="457200" indent="-457200" algn="l">
              <a:buFont typeface="Arial"/>
              <a:buChar char="•"/>
            </a:pPr>
            <a:endParaRPr lang="en-US" sz="2000" dirty="0"/>
          </a:p>
          <a:p>
            <a:pPr marL="457200" indent="-457200" algn="l">
              <a:buFont typeface="Arial"/>
              <a:buChar char="•"/>
            </a:pPr>
            <a:r>
              <a:rPr lang="en-US" sz="2000" dirty="0"/>
              <a:t>A full report of the meeting can be obtained from both Beaudesert &amp; Henley in Arden JPC or alternatively from Ian Shenton</a:t>
            </a:r>
          </a:p>
          <a:p>
            <a:pPr marL="457200" indent="-457200" algn="l">
              <a:buFont typeface="Arial"/>
              <a:buChar char="•"/>
            </a:pPr>
            <a:endParaRPr lang="en-US" sz="2000" dirty="0"/>
          </a:p>
          <a:p>
            <a:pPr marL="457200" indent="-457200" algn="l">
              <a:buFont typeface="Arial"/>
              <a:buChar char="•"/>
            </a:pPr>
            <a:r>
              <a:rPr lang="en-US" sz="2000" dirty="0"/>
              <a:t>There is another report from Mike Cookson which is available with the JPC however; this is not the official report</a:t>
            </a:r>
          </a:p>
        </p:txBody>
      </p:sp>
    </p:spTree>
    <p:extLst>
      <p:ext uri="{BB962C8B-B14F-4D97-AF65-F5344CB8AC3E}">
        <p14:creationId xmlns:p14="http://schemas.microsoft.com/office/powerpoint/2010/main" val="2253176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6488"/>
            <a:ext cx="9539492" cy="984804"/>
          </a:xfrm>
        </p:spPr>
        <p:txBody>
          <a:bodyPr>
            <a:normAutofit/>
          </a:bodyPr>
          <a:lstStyle/>
          <a:p>
            <a:r>
              <a:rPr lang="en-US" dirty="0"/>
              <a:t>Short Term Traffic Issues</a:t>
            </a:r>
          </a:p>
        </p:txBody>
      </p:sp>
      <p:sp>
        <p:nvSpPr>
          <p:cNvPr id="3" name="Subtitle 2"/>
          <p:cNvSpPr>
            <a:spLocks noGrp="1"/>
          </p:cNvSpPr>
          <p:nvPr>
            <p:ph type="subTitle" idx="1"/>
          </p:nvPr>
        </p:nvSpPr>
        <p:spPr>
          <a:xfrm>
            <a:off x="896168" y="1452994"/>
            <a:ext cx="8009504" cy="4457537"/>
          </a:xfrm>
        </p:spPr>
        <p:txBody>
          <a:bodyPr vert="horz" lIns="91440" tIns="45720" rIns="91440" bIns="45720" rtlCol="0" anchor="t">
            <a:noAutofit/>
          </a:bodyPr>
          <a:lstStyle/>
          <a:p>
            <a:pPr marL="457200" indent="-457200" algn="l">
              <a:buFont typeface="Arial"/>
              <a:buChar char="•"/>
            </a:pPr>
            <a:r>
              <a:rPr lang="en-US" sz="2000" dirty="0"/>
              <a:t>Following the completion of the work at the North End of the High Street, (Railway bridge that once was). It was agreed by the Warwickshire County Council that we could and should have Dragons Teeth Markings for the speed change from 30 MPH to 20 MPH</a:t>
            </a:r>
          </a:p>
          <a:p>
            <a:pPr marL="457200" indent="-457200" algn="l">
              <a:buFont typeface="Arial"/>
              <a:buChar char="•"/>
            </a:pPr>
            <a:r>
              <a:rPr lang="en-US" sz="2000" dirty="0"/>
              <a:t>I believe this should be from the entrance to the town car park and up to the 20 MPH sign</a:t>
            </a:r>
          </a:p>
          <a:p>
            <a:pPr marL="457200" indent="-457200" algn="l">
              <a:buFont typeface="Arial"/>
              <a:buChar char="•"/>
            </a:pPr>
            <a:r>
              <a:rPr lang="en-US" sz="2000" dirty="0"/>
              <a:t>Additionally at this unofficial Pedestrian Crossing, I do believe that to ensure safe crossing from the car park to the footpath, then an official crossing (Pelican / Puffin) crossing should be installed with lights.</a:t>
            </a:r>
          </a:p>
          <a:p>
            <a:pPr marL="457200" indent="-457200">
              <a:buFont typeface="Arial"/>
              <a:buChar char="•"/>
            </a:pPr>
            <a:r>
              <a:rPr lang="en-US" sz="2000" dirty="0"/>
              <a:t>The benefits of this are 2 fold: 	</a:t>
            </a:r>
          </a:p>
          <a:p>
            <a:r>
              <a:rPr lang="en-US" sz="2000" dirty="0"/>
              <a:t>       Safety for Pedestrians / Car Owners</a:t>
            </a:r>
          </a:p>
          <a:p>
            <a:pPr algn="l"/>
            <a:r>
              <a:rPr lang="en-US" sz="2000" dirty="0">
                <a:solidFill>
                  <a:srgbClr val="898989"/>
                </a:solidFill>
              </a:rPr>
              <a:t>       Will</a:t>
            </a:r>
            <a:r>
              <a:rPr lang="en-US" sz="2000" dirty="0"/>
              <a:t> Slow traffic down considerably</a:t>
            </a:r>
            <a:endParaRPr lang="en-US" dirty="0"/>
          </a:p>
          <a:p>
            <a:pPr marL="457200" indent="-457200" algn="l">
              <a:buFont typeface="Arial"/>
              <a:buChar char="•"/>
            </a:pPr>
            <a:endParaRPr lang="en-US" dirty="0"/>
          </a:p>
        </p:txBody>
      </p:sp>
    </p:spTree>
    <p:extLst>
      <p:ext uri="{BB962C8B-B14F-4D97-AF65-F5344CB8AC3E}">
        <p14:creationId xmlns:p14="http://schemas.microsoft.com/office/powerpoint/2010/main" val="738416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40941"/>
            <a:ext cx="7772400" cy="984804"/>
          </a:xfrm>
        </p:spPr>
        <p:txBody>
          <a:bodyPr>
            <a:normAutofit fontScale="90000"/>
          </a:bodyPr>
          <a:lstStyle/>
          <a:p>
            <a:r>
              <a:rPr lang="en-US" dirty="0"/>
              <a:t>Solutions for High Street Parking</a:t>
            </a:r>
          </a:p>
        </p:txBody>
      </p:sp>
      <p:sp>
        <p:nvSpPr>
          <p:cNvPr id="3" name="Subtitle 2"/>
          <p:cNvSpPr>
            <a:spLocks noGrp="1"/>
          </p:cNvSpPr>
          <p:nvPr>
            <p:ph type="subTitle" idx="1"/>
          </p:nvPr>
        </p:nvSpPr>
        <p:spPr>
          <a:xfrm>
            <a:off x="1026574" y="1827071"/>
            <a:ext cx="7772400" cy="4903053"/>
          </a:xfrm>
        </p:spPr>
        <p:txBody>
          <a:bodyPr>
            <a:normAutofit fontScale="92500" lnSpcReduction="10000"/>
          </a:bodyPr>
          <a:lstStyle/>
          <a:p>
            <a:pPr marL="457200" indent="-457200" algn="l">
              <a:buFont typeface="Arial"/>
              <a:buChar char="•"/>
            </a:pPr>
            <a:r>
              <a:rPr lang="en-US" dirty="0"/>
              <a:t>After many attempts and the complete refusal to add Red Lines or ANPR cameras to the pinch points of parking (outside the Co-op / One Stop, a satisfactory compromise was found and as such, during this year (2025) could be thus installed</a:t>
            </a:r>
          </a:p>
          <a:p>
            <a:pPr marL="457200" indent="-457200" algn="l">
              <a:buFont typeface="Arial"/>
              <a:buChar char="•"/>
            </a:pPr>
            <a:endParaRPr lang="en-US" dirty="0"/>
          </a:p>
          <a:p>
            <a:pPr marL="457200" indent="-457200">
              <a:buFont typeface="Arial"/>
              <a:buChar char="•"/>
            </a:pPr>
            <a:r>
              <a:rPr lang="en-US" dirty="0"/>
              <a:t>It is a costly solution however it would work</a:t>
            </a:r>
          </a:p>
          <a:p>
            <a:pPr marL="457200" indent="-457200" algn="l">
              <a:buFont typeface="Arial"/>
              <a:buChar char="•"/>
            </a:pPr>
            <a:endParaRPr lang="en-US" dirty="0"/>
          </a:p>
          <a:p>
            <a:pPr marL="457200" indent="-457200">
              <a:buFont typeface="Arial"/>
              <a:buChar char="•"/>
            </a:pPr>
            <a:r>
              <a:rPr lang="en-US" dirty="0"/>
              <a:t>At this meeting, it was suggested that a long term plan should be commissioned for parking in general within Henley in Arden and points made how this should look for the future (Long Term Plan)</a:t>
            </a:r>
          </a:p>
          <a:p>
            <a:pPr marL="457200" indent="-457200" algn="l">
              <a:buFont typeface="Arial"/>
              <a:buChar char="•"/>
            </a:pPr>
            <a:endParaRPr lang="en-US" dirty="0"/>
          </a:p>
          <a:p>
            <a:pPr marL="457200" indent="-457200">
              <a:buFont typeface="Arial"/>
              <a:buChar char="•"/>
            </a:pPr>
            <a:r>
              <a:rPr lang="en-US" dirty="0"/>
              <a:t>Unfortunately, both Ian and I have not completed the follow up with the findings of the meeting or Ian S’s report.  That needs to change, if the JPC wish ourselves to proceed. Thus something does need to be sanctioned and thus a positive route forward can be identified. </a:t>
            </a:r>
          </a:p>
        </p:txBody>
      </p:sp>
    </p:spTree>
    <p:extLst>
      <p:ext uri="{BB962C8B-B14F-4D97-AF65-F5344CB8AC3E}">
        <p14:creationId xmlns:p14="http://schemas.microsoft.com/office/powerpoint/2010/main" val="663894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0781" y="919099"/>
            <a:ext cx="7772400" cy="725646"/>
          </a:xfrm>
        </p:spPr>
        <p:txBody>
          <a:bodyPr>
            <a:normAutofit fontScale="90000"/>
          </a:bodyPr>
          <a:lstStyle/>
          <a:p>
            <a:r>
              <a:rPr lang="en-US" dirty="0"/>
              <a:t>Parking outside Co-op and One Stop</a:t>
            </a:r>
          </a:p>
        </p:txBody>
      </p:sp>
      <p:sp>
        <p:nvSpPr>
          <p:cNvPr id="3" name="Subtitle 2"/>
          <p:cNvSpPr>
            <a:spLocks noGrp="1"/>
          </p:cNvSpPr>
          <p:nvPr>
            <p:ph type="subTitle" idx="1"/>
          </p:nvPr>
        </p:nvSpPr>
        <p:spPr>
          <a:xfrm>
            <a:off x="742711" y="1527253"/>
            <a:ext cx="8254707" cy="5325721"/>
          </a:xfrm>
        </p:spPr>
        <p:txBody>
          <a:bodyPr>
            <a:noAutofit/>
          </a:bodyPr>
          <a:lstStyle/>
          <a:p>
            <a:pPr marL="457200" indent="-457200" algn="l">
              <a:buFont typeface="Arial"/>
              <a:buChar char="•"/>
            </a:pPr>
            <a:r>
              <a:rPr lang="en-US" sz="1600" dirty="0"/>
              <a:t>To ensure the road is clear of cars parked in this section, a simple solution was presented by the WCCHD, and thus will therefore ensure, that the road is clear of cars parking outside said shops, but will still allow delivery lorries to park legally.</a:t>
            </a:r>
          </a:p>
          <a:p>
            <a:pPr marL="457200" indent="-457200" algn="l">
              <a:buFont typeface="Arial"/>
              <a:buChar char="•"/>
            </a:pPr>
            <a:r>
              <a:rPr lang="en-US" sz="1600" dirty="0"/>
              <a:t>The lorries have to park there for deliveries, or as per one of the shops indicated they will close and move out of the area.  This is something that we do not want, but it does create still a small traffic congestion issue.</a:t>
            </a:r>
          </a:p>
          <a:p>
            <a:pPr marL="457200" indent="-457200" algn="l">
              <a:buFont typeface="Arial"/>
              <a:buChar char="•"/>
            </a:pPr>
            <a:r>
              <a:rPr lang="en-US" sz="1600" dirty="0"/>
              <a:t>We need to action the councils proposals with the shops approval</a:t>
            </a:r>
          </a:p>
          <a:p>
            <a:pPr marL="457200" indent="-457200" algn="l">
              <a:buFont typeface="Arial"/>
              <a:buChar char="•"/>
            </a:pPr>
            <a:r>
              <a:rPr lang="en-US" sz="1600" dirty="0"/>
              <a:t>As per the meeting, WCCHD suggested; The JPC need to add better signage to the Croft Street Car Park, and thus installed.</a:t>
            </a:r>
          </a:p>
          <a:p>
            <a:pPr marL="457200" indent="-457200" algn="l">
              <a:buFont typeface="Arial"/>
              <a:buChar char="•"/>
            </a:pPr>
            <a:endParaRPr lang="en-US" sz="1600" dirty="0"/>
          </a:p>
          <a:p>
            <a:pPr marL="457200" indent="-457200">
              <a:buFont typeface="Arial"/>
              <a:buChar char="•"/>
            </a:pPr>
            <a:r>
              <a:rPr lang="en-US" sz="1600" dirty="0"/>
              <a:t>The solution of a timed delivery period on the double yellow should be installed by the WCCHD. Times for lorry deliveries to be agreed with said shops The Council will need to target the said areas with enforcement officers continually for an initial period for parking violations and issue tickets</a:t>
            </a:r>
          </a:p>
          <a:p>
            <a:pPr marL="457200" indent="-457200" algn="l">
              <a:buFont typeface="Arial"/>
              <a:buChar char="•"/>
            </a:pPr>
            <a:r>
              <a:rPr lang="en-US" sz="1600" dirty="0"/>
              <a:t>The area needs to be much better maintained however, no railings should be added</a:t>
            </a:r>
            <a:endParaRPr lang="en-US" dirty="0"/>
          </a:p>
        </p:txBody>
      </p:sp>
    </p:spTree>
    <p:extLst>
      <p:ext uri="{BB962C8B-B14F-4D97-AF65-F5344CB8AC3E}">
        <p14:creationId xmlns:p14="http://schemas.microsoft.com/office/powerpoint/2010/main" val="160424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 group of cars on a street&#10;&#10;AI-generated content may be incorrect.">
            <a:extLst>
              <a:ext uri="{FF2B5EF4-FFF2-40B4-BE49-F238E27FC236}">
                <a16:creationId xmlns:a16="http://schemas.microsoft.com/office/drawing/2014/main" xmlns="" id="{A534FCA7-619F-7EC3-58BD-B2EAB2D63B20}"/>
              </a:ext>
            </a:extLst>
          </p:cNvPr>
          <p:cNvPicPr>
            <a:picLocks noGrp="1" noChangeAspect="1"/>
          </p:cNvPicPr>
          <p:nvPr>
            <p:ph idx="1"/>
          </p:nvPr>
        </p:nvPicPr>
        <p:blipFill>
          <a:blip r:embed="rId2"/>
          <a:stretch>
            <a:fillRect/>
          </a:stretch>
        </p:blipFill>
        <p:spPr>
          <a:xfrm>
            <a:off x="2435671" y="322053"/>
            <a:ext cx="4599059" cy="6221774"/>
          </a:xfrm>
        </p:spPr>
      </p:pic>
    </p:spTree>
    <p:extLst>
      <p:ext uri="{BB962C8B-B14F-4D97-AF65-F5344CB8AC3E}">
        <p14:creationId xmlns:p14="http://schemas.microsoft.com/office/powerpoint/2010/main" val="1620423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D8FDFE-A979-10A0-5FFB-554EFFA24890}"/>
              </a:ext>
            </a:extLst>
          </p:cNvPr>
          <p:cNvSpPr>
            <a:spLocks noGrp="1"/>
          </p:cNvSpPr>
          <p:nvPr>
            <p:ph type="title"/>
          </p:nvPr>
        </p:nvSpPr>
        <p:spPr/>
        <p:txBody>
          <a:bodyPr/>
          <a:lstStyle/>
          <a:p>
            <a:endParaRPr lang="en-US"/>
          </a:p>
        </p:txBody>
      </p:sp>
      <p:pic>
        <p:nvPicPr>
          <p:cNvPr id="4" name="Content Placeholder 3" descr="A street with a store front and people walking&#10;&#10;AI-generated content may be incorrect.">
            <a:extLst>
              <a:ext uri="{FF2B5EF4-FFF2-40B4-BE49-F238E27FC236}">
                <a16:creationId xmlns:a16="http://schemas.microsoft.com/office/drawing/2014/main" xmlns="" id="{929E06E7-E1E8-B17B-E90F-D18D4679EDFB}"/>
              </a:ext>
            </a:extLst>
          </p:cNvPr>
          <p:cNvPicPr>
            <a:picLocks noGrp="1" noChangeAspect="1"/>
          </p:cNvPicPr>
          <p:nvPr>
            <p:ph idx="1"/>
          </p:nvPr>
        </p:nvPicPr>
        <p:blipFill>
          <a:blip r:embed="rId2"/>
          <a:stretch>
            <a:fillRect/>
          </a:stretch>
        </p:blipFill>
        <p:spPr>
          <a:xfrm>
            <a:off x="1495892" y="1048993"/>
            <a:ext cx="7039334" cy="5285477"/>
          </a:xfrm>
        </p:spPr>
      </p:pic>
    </p:spTree>
    <p:extLst>
      <p:ext uri="{BB962C8B-B14F-4D97-AF65-F5344CB8AC3E}">
        <p14:creationId xmlns:p14="http://schemas.microsoft.com/office/powerpoint/2010/main" val="2582345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6488"/>
            <a:ext cx="7772400" cy="984804"/>
          </a:xfrm>
        </p:spPr>
        <p:txBody>
          <a:bodyPr/>
          <a:lstStyle/>
          <a:p>
            <a:r>
              <a:rPr lang="en-US" dirty="0"/>
              <a:t>Croft Street Parking</a:t>
            </a:r>
          </a:p>
        </p:txBody>
      </p:sp>
      <p:sp>
        <p:nvSpPr>
          <p:cNvPr id="3" name="Subtitle 2"/>
          <p:cNvSpPr>
            <a:spLocks noGrp="1"/>
          </p:cNvSpPr>
          <p:nvPr>
            <p:ph type="subTitle" idx="1"/>
          </p:nvPr>
        </p:nvSpPr>
        <p:spPr>
          <a:xfrm>
            <a:off x="331253" y="1712052"/>
            <a:ext cx="8487964" cy="4807404"/>
          </a:xfrm>
        </p:spPr>
        <p:txBody>
          <a:bodyPr>
            <a:normAutofit/>
          </a:bodyPr>
          <a:lstStyle/>
          <a:p>
            <a:pPr marL="457200" indent="-457200" algn="l">
              <a:buFont typeface="Arial"/>
              <a:buChar char="•"/>
            </a:pPr>
            <a:r>
              <a:rPr lang="en-US" dirty="0"/>
              <a:t>The parking costs for this area, need to be discussed fully with Napier</a:t>
            </a:r>
          </a:p>
          <a:p>
            <a:pPr marL="457200" indent="-457200" algn="l">
              <a:buFont typeface="Arial"/>
              <a:buChar char="•"/>
            </a:pPr>
            <a:endParaRPr lang="en-US" dirty="0"/>
          </a:p>
          <a:p>
            <a:pPr marL="457200" indent="-457200" algn="l">
              <a:buFont typeface="Arial"/>
              <a:buChar char="•"/>
            </a:pPr>
            <a:r>
              <a:rPr lang="en-US" dirty="0"/>
              <a:t>Proposals for a Free Period of Time should be </a:t>
            </a:r>
            <a:r>
              <a:rPr lang="en-US" err="1"/>
              <a:t>throughly</a:t>
            </a:r>
            <a:r>
              <a:rPr lang="en-US" dirty="0"/>
              <a:t> explored</a:t>
            </a:r>
          </a:p>
          <a:p>
            <a:pPr marL="457200" indent="-457200" algn="l">
              <a:buFont typeface="Arial"/>
              <a:buChar char="•"/>
            </a:pPr>
            <a:endParaRPr lang="en-US" dirty="0"/>
          </a:p>
          <a:p>
            <a:pPr marL="457200" indent="-457200" algn="l">
              <a:buFont typeface="Arial"/>
              <a:buChar char="•"/>
            </a:pPr>
            <a:r>
              <a:rPr lang="en-US" dirty="0"/>
              <a:t>Illegal Signs stating ANPR cameras at present  are removed or </a:t>
            </a:r>
            <a:r>
              <a:rPr lang="en-US"/>
              <a:t>cameras included. (Liability issues)</a:t>
            </a:r>
          </a:p>
          <a:p>
            <a:pPr marL="457200" indent="-457200" algn="l">
              <a:buFont typeface="Arial"/>
              <a:buChar char="•"/>
            </a:pPr>
            <a:r>
              <a:rPr lang="en-US" dirty="0"/>
              <a:t>Re layout discussed so more cars can be accounted for.</a:t>
            </a:r>
          </a:p>
          <a:p>
            <a:pPr marL="457200" indent="-457200">
              <a:buFont typeface="Arial"/>
              <a:buChar char="•"/>
            </a:pPr>
            <a:endParaRPr lang="en-US" dirty="0"/>
          </a:p>
          <a:p>
            <a:pPr marL="457200" indent="-457200" algn="l">
              <a:buFont typeface="Arial"/>
              <a:buChar char="•"/>
            </a:pPr>
            <a:endParaRPr lang="en-US" dirty="0"/>
          </a:p>
          <a:p>
            <a:pPr marL="457200" indent="-457200" algn="l">
              <a:buFont typeface="Arial"/>
              <a:buChar char="•"/>
            </a:pPr>
            <a:r>
              <a:rPr lang="en-US" dirty="0"/>
              <a:t>Disabled bays to be as close to the High Street as possible and a minimum of 2 or 3  An area where they might be able to park is at the rear of Co-op, dependent upon emergency exit for evacuation due to </a:t>
            </a:r>
            <a:r>
              <a:rPr lang="en-US" err="1"/>
              <a:t>fire,etc</a:t>
            </a:r>
            <a:r>
              <a:rPr lang="en-US" dirty="0"/>
              <a:t>. for the Coop workers .  </a:t>
            </a:r>
          </a:p>
        </p:txBody>
      </p:sp>
    </p:spTree>
    <p:extLst>
      <p:ext uri="{BB962C8B-B14F-4D97-AF65-F5344CB8AC3E}">
        <p14:creationId xmlns:p14="http://schemas.microsoft.com/office/powerpoint/2010/main" val="148020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0177" y="840299"/>
            <a:ext cx="7772400" cy="984804"/>
          </a:xfrm>
        </p:spPr>
        <p:txBody>
          <a:bodyPr>
            <a:normAutofit fontScale="90000"/>
          </a:bodyPr>
          <a:lstStyle/>
          <a:p>
            <a:r>
              <a:rPr lang="en-US" dirty="0"/>
              <a:t>High Street Blue Badge Parking</a:t>
            </a:r>
          </a:p>
        </p:txBody>
      </p:sp>
      <p:sp>
        <p:nvSpPr>
          <p:cNvPr id="3" name="Subtitle 2"/>
          <p:cNvSpPr>
            <a:spLocks noGrp="1"/>
          </p:cNvSpPr>
          <p:nvPr>
            <p:ph type="subTitle" idx="1"/>
          </p:nvPr>
        </p:nvSpPr>
        <p:spPr>
          <a:xfrm>
            <a:off x="4872038" y="1942718"/>
            <a:ext cx="4004688" cy="4651909"/>
          </a:xfrm>
        </p:spPr>
        <p:txBody>
          <a:bodyPr>
            <a:normAutofit lnSpcReduction="10000"/>
          </a:bodyPr>
          <a:lstStyle/>
          <a:p>
            <a:pPr marL="457200" indent="-457200" algn="l">
              <a:buFont typeface="Arial"/>
              <a:buChar char="•"/>
            </a:pPr>
            <a:r>
              <a:rPr lang="en-US" sz="2000" dirty="0"/>
              <a:t>To assist the Disabled / Blue Badge Parking, there does need to be an additional 1 bay located right outside MPA company, and the existing 1 bay turned to 2 outside J Cranmer  This was discussed with WCCHD and would only require a small amount of work to approve</a:t>
            </a:r>
          </a:p>
          <a:p>
            <a:pPr marL="457200" indent="-457200" algn="l">
              <a:buFont typeface="Arial"/>
              <a:buChar char="•"/>
            </a:pPr>
            <a:r>
              <a:rPr lang="en-US" sz="2000" dirty="0"/>
              <a:t>This will give the frail / infirm and disabled access to the Chemists. Or the White Swan</a:t>
            </a:r>
          </a:p>
        </p:txBody>
      </p:sp>
      <p:pic>
        <p:nvPicPr>
          <p:cNvPr id="4" name="Content Placeholder 3" descr="A street with a building and a sign&#10;&#10;AI-generated content may be incorrect.">
            <a:extLst>
              <a:ext uri="{FF2B5EF4-FFF2-40B4-BE49-F238E27FC236}">
                <a16:creationId xmlns:a16="http://schemas.microsoft.com/office/drawing/2014/main" xmlns="" id="{4C4E04BE-68F3-4B8E-AF84-B2A31CF3BA5F}"/>
              </a:ext>
            </a:extLst>
          </p:cNvPr>
          <p:cNvPicPr>
            <a:picLocks noChangeAspect="1"/>
          </p:cNvPicPr>
          <p:nvPr/>
        </p:nvPicPr>
        <p:blipFill>
          <a:blip r:embed="rId2"/>
          <a:stretch>
            <a:fillRect/>
          </a:stretch>
        </p:blipFill>
        <p:spPr>
          <a:xfrm>
            <a:off x="267274" y="2472005"/>
            <a:ext cx="4468786" cy="3361420"/>
          </a:xfrm>
          <a:prstGeom prst="rect">
            <a:avLst/>
          </a:prstGeom>
        </p:spPr>
      </p:pic>
    </p:spTree>
    <p:extLst>
      <p:ext uri="{BB962C8B-B14F-4D97-AF65-F5344CB8AC3E}">
        <p14:creationId xmlns:p14="http://schemas.microsoft.com/office/powerpoint/2010/main" val="286898418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1553</TotalTime>
  <Words>1188</Words>
  <Application>Microsoft Macintosh PowerPoint</Application>
  <PresentationFormat>On-screen Show (4:3)</PresentationFormat>
  <Paragraphs>87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Wisp</vt:lpstr>
      <vt:lpstr>Henley Parking</vt:lpstr>
      <vt:lpstr>Parking Proposals</vt:lpstr>
      <vt:lpstr>Short Term Traffic Issues</vt:lpstr>
      <vt:lpstr>Solutions for High Street Parking</vt:lpstr>
      <vt:lpstr>Parking outside Co-op and One Stop</vt:lpstr>
      <vt:lpstr>PowerPoint Presentation</vt:lpstr>
      <vt:lpstr>PowerPoint Presentation</vt:lpstr>
      <vt:lpstr>Croft Street Parking</vt:lpstr>
      <vt:lpstr>High Street Blue Badge Parking</vt:lpstr>
      <vt:lpstr>Parking Issues at our other Car Parks</vt:lpstr>
      <vt:lpstr>Long Term Strategy </vt:lpstr>
      <vt:lpstr>Strategy Proposals</vt:lpstr>
      <vt:lpstr>PowerPoint Presentation</vt:lpstr>
      <vt:lpstr>Proposals for Future </vt:lpstr>
    </vt:vector>
  </TitlesOfParts>
  <Company>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Henley Parking</dc:title>
  <dc:creator>flupac f</dc:creator>
  <cp:lastModifiedBy>flupac f</cp:lastModifiedBy>
  <cp:revision>144</cp:revision>
  <cp:lastPrinted>2025-03-28T10:16:51Z</cp:lastPrinted>
  <dcterms:created xsi:type="dcterms:W3CDTF">2025-03-18T11:12:06Z</dcterms:created>
  <dcterms:modified xsi:type="dcterms:W3CDTF">2025-04-11T09:38:19Z</dcterms:modified>
</cp:coreProperties>
</file>